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58" r:id="rId6"/>
    <p:sldId id="257" r:id="rId7"/>
    <p:sldId id="260" r:id="rId8"/>
    <p:sldId id="265" r:id="rId9"/>
    <p:sldId id="266" r:id="rId10"/>
    <p:sldId id="263" r:id="rId11"/>
    <p:sldId id="264" r:id="rId12"/>
    <p:sldId id="261" r:id="rId13"/>
    <p:sldId id="262" r:id="rId14"/>
    <p:sldId id="279" r:id="rId15"/>
    <p:sldId id="272" r:id="rId16"/>
    <p:sldId id="281" r:id="rId17"/>
    <p:sldId id="282" r:id="rId18"/>
    <p:sldId id="283" r:id="rId19"/>
    <p:sldId id="267" r:id="rId20"/>
    <p:sldId id="268" r:id="rId21"/>
    <p:sldId id="271" r:id="rId22"/>
    <p:sldId id="269" r:id="rId23"/>
    <p:sldId id="270" r:id="rId24"/>
    <p:sldId id="273" r:id="rId25"/>
    <p:sldId id="280" r:id="rId26"/>
    <p:sldId id="274" r:id="rId27"/>
    <p:sldId id="276" r:id="rId28"/>
    <p:sldId id="277" r:id="rId29"/>
    <p:sldId id="278" r:id="rId30"/>
    <p:sldId id="27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78D9-281F-40AF-A2CF-729B20A72F4B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1DB42-A34B-47C4-9424-5D86F5FF0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0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C46E-C22F-4ABB-A8E8-EC13A6B317FE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AA21-4607-411C-AA2B-23F9C2717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1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D2010-F6D2-4B99-A86C-6BF6DB5DC92F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9E65-B83F-4C2D-AC3F-696494F1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E04A2D-BE24-4CC5-B5CA-E2BF846EED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0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258A05-8B7E-4CFC-8833-8E4F353C7B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71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96F51C-70EF-44E6-8685-62A544870C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42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BFA2B8-03B9-4003-9A22-E94F73CCD1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49E037-95FA-4192-B40D-B49F222DD2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7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8D3341-0D71-4062-8AFA-05DCFBC021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5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FC75EA-DAB4-4C57-8DFD-416ADA9611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77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A1B83B-CE11-4189-9CF0-17C6139E4F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4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E9296-17AE-4F12-AA71-2D91132FE352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804E-40C5-41B0-80F2-35013CD8D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16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B78670-0ABC-4ACB-86A5-51CAD216BE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2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E3AFA8-70C7-4661-8152-F8090E6BDA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22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1A02A5-7846-4622-B1EB-73F8D7436F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55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456F-0C31-4859-9BDA-65BA337E1960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A7C1E-74E3-410B-8290-4352E7C30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70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3EEB-0F03-4F8E-BD27-B41EEF555179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6801-29A1-4D6D-9258-B131988D3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07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E1988-352B-493C-BA69-AD8F17CC8744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6137-680A-497D-AF40-9B1808935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08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3C6D-6EF9-439E-A9E6-D40999477B2F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8867-B499-429A-8150-2ED1FC248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81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304F-40A1-44A2-A861-CB65773EFE77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9AE1-6C1C-44CA-AC6C-F92872A2D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60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AE9D-E946-4140-B243-AA61D4EF50E7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D284E-958C-49F2-B6B5-C3B7D04F4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5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FFF2-EBEF-4EED-AA26-2D4F85E5ACF1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A7EA-38C5-4833-8FD3-41EEA9DAE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D15A-4AAE-4F74-8EB5-846E91F2E25A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0B34-E6DF-4A3E-8367-0C7D70CB6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22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CA05-6CF4-48F4-BE62-BF30FB6A9CEE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1CC-1D52-45A3-BD18-10C14A3E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77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92BC-91B4-407F-88AA-11316B3E29C8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A971-B396-48C8-9C3F-359EDA4F4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29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9BE2-33D1-4D45-98B3-FC98697B2322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CF9D-4880-4AD0-9668-9AF2E5230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0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C1CC-A4EB-4440-9797-0C77D1AAB0C8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CE2D0-C0F5-47A3-90EA-B2A0E84AB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0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9066-4615-4FBF-A5E2-08BB9E5274A5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F98E-2AE3-48F3-A30E-25FA32A35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D8B3-6CD6-4DAF-8BDE-E502E91498AF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48F5-F007-44EF-AE83-12B730F7B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2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69A2-D575-45D3-B570-39E5B64C97AA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FD3E-8B18-42D2-B370-9A32D2C54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6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3517-6B65-4669-AA72-E45652F7887E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3B2F-04B9-4A3F-8414-20FBCBE82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6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249F-9B32-4AFC-9D5D-178732A19F95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C89F-0A5B-495B-81FC-D093D433A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9125-68B9-4ADF-92EB-BC15E15B3FCC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93F2-CE25-401B-8EE6-214135256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24CE8F-1F49-4B02-A7EB-0A7D34B5E2A0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6A0748-B97C-487A-8A83-B79E3BBD6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759F9B-C680-4F10-ACB6-EEDEF55AD8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B56D90-A98E-49E8-B7EA-2527DE07E92B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FDB2B-FABB-4475-BC06-58230109B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jpeg"/><Relationship Id="rId5" Type="http://schemas.openxmlformats.org/officeDocument/2006/relationships/image" Target="../media/image5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hyperlink" Target="http://www.google.com/url?sa=i&amp;source=images&amp;cd=&amp;cad=rja&amp;docid=vx0YVc9eSnojbM&amp;tbnid=AvhBYC7p0LK8wM:&amp;ved=0CAgQjRwwADjnAQ&amp;url=http://www.sciencemediacentre.co.nz/2011/02/07/meat-gassing-what-are-the-facts/&amp;ei=8Sl_Uf6eIMaw4QTT4oHYCw&amp;psig=AFQjCNHLqIoLe-MbAVxcKA1k82hmlBwtmw&amp;ust=13673747055594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28600"/>
            <a:ext cx="83105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  <a:defRPr/>
            </a:pPr>
            <a:r>
              <a:rPr lang="fa-I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تنوع ژنتیکی و امنیت غذایی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  <a:defRPr/>
            </a:pPr>
            <a:endParaRPr lang="fa-I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 eaLnBrk="1" hangingPunct="1">
              <a:spcBef>
                <a:spcPct val="0"/>
              </a:spcBef>
              <a:buFontTx/>
              <a:buNone/>
              <a:defRPr/>
            </a:pPr>
            <a:r>
              <a:rPr lang="fa-I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 رضا </a:t>
            </a:r>
            <a:r>
              <a:rPr lang="fa-I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حق پرست </a:t>
            </a:r>
            <a:r>
              <a:rPr lang="fa-I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، موسسه تحقیقات کشاورزی دیم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rezahaghparast@yahoo.com</a:t>
            </a:r>
            <a:endParaRPr lang="en-US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048" y="3124200"/>
            <a:ext cx="241109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24981"/>
            <a:ext cx="2342356" cy="222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786855"/>
            <a:ext cx="2458244" cy="171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8664" y="4495800"/>
            <a:ext cx="264266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800600"/>
            <a:ext cx="1816100" cy="1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54028" y="692150"/>
            <a:ext cx="8334333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گزارش مراکز </a:t>
            </a:r>
            <a:r>
              <a:rPr lang="fa-IR" altLang="en-US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تحقیقاتی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altLang="en-US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sz="4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مرگ و میر ناشی از پرخوری  و مصرف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sz="4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زیاد کالری در جهان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2 </a:t>
            </a:r>
            <a:r>
              <a:rPr lang="fa-IR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برابر </a:t>
            </a:r>
            <a:endParaRPr lang="en-US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مرگ ناشی از </a:t>
            </a:r>
            <a:r>
              <a:rPr lang="fa-IR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گرسنگی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endParaRPr lang="fa-IR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028" y="4800600"/>
            <a:ext cx="8585172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dirty="0">
                <a:solidFill>
                  <a:srgbClr val="0070C0"/>
                </a:solidFill>
                <a:cs typeface="B Titr" pitchFamily="2" charset="-78"/>
              </a:rPr>
              <a:t>در حال حاضر  مردم ایران بیش از حد محصولات غذایی را میخورند  که ما به واردات آن وابسته ایم</a:t>
            </a:r>
          </a:p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dirty="0">
                <a:solidFill>
                  <a:srgbClr val="0070C0"/>
                </a:solidFill>
                <a:cs typeface="B Titr" pitchFamily="2" charset="-78"/>
              </a:rPr>
              <a:t>و مصرف بیش از حد آنها نیز باعث بروز انواع بیماریها شده است و برای تولید این محصولات </a:t>
            </a:r>
            <a:r>
              <a:rPr lang="fa-IR" altLang="en-US" dirty="0" smtClean="0">
                <a:solidFill>
                  <a:srgbClr val="0070C0"/>
                </a:solidFill>
                <a:cs typeface="B Titr" pitchFamily="2" charset="-78"/>
              </a:rPr>
              <a:t>فشار زیادی بر </a:t>
            </a:r>
            <a:r>
              <a:rPr lang="fa-IR" altLang="en-US" dirty="0">
                <a:solidFill>
                  <a:srgbClr val="0070C0"/>
                </a:solidFill>
                <a:cs typeface="B Titr" pitchFamily="2" charset="-78"/>
              </a:rPr>
              <a:t>محیط زیست وارد میشود.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-274638"/>
            <a:ext cx="5364163" cy="70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5076825" y="44450"/>
            <a:ext cx="381635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گزارش مراکز تحقیقاتی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altLang="en-US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sz="4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 حال حاضر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sz="4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کمبود مواد غذایی  و گرسنگی در جهان ناشی از توزیع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sz="4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نا مناسب غذا است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نه کمبود </a:t>
            </a:r>
            <a:r>
              <a:rPr lang="fa-IR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غذا</a:t>
            </a:r>
            <a:endParaRPr lang="en-US" alt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هم اکنون غذا برای 9 میلیارد نفر تولید می شود ولی 6 میلیارد نفر آنرا  بیش از حد مصرف  و ضایع می کنند و یک میلیارد نفر گرسنه هستند </a:t>
            </a:r>
            <a:endParaRPr lang="en-US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88" y="228600"/>
            <a:ext cx="8167621" cy="52322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افزایش تنوع </a:t>
            </a:r>
            <a:r>
              <a:rPr lang="fa-IR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در تولید و مصرف محصولات غذایی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و بسیج مردمی برای  اصلاح عادت غذایی روشی موثر </a:t>
            </a:r>
            <a:endParaRPr lang="fa-I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برای حفظ امنیت غذایی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ارتقاء سلامت</a:t>
            </a:r>
            <a:endParaRPr lang="fa-IR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و حفظ محیط زیست و در راستای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اهداف اقتصاد مقاومتی</a:t>
            </a:r>
            <a:endParaRPr lang="en-US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09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496" y="712887"/>
            <a:ext cx="8039380" cy="4924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ادعای تولید </a:t>
            </a:r>
            <a:r>
              <a:rPr lang="fa-I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محصولات دستکاری ژنتیکی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برای حفظ امنیت غذایی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افزایش تولید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کاهش مصرف سموم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637"/>
            <a:ext cx="9067800" cy="5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228600"/>
            <a:ext cx="8061250" cy="66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12" y="685800"/>
            <a:ext cx="8713906" cy="5410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6412" y="2362200"/>
            <a:ext cx="8713906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113213"/>
            <a:ext cx="4724400" cy="252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269875"/>
            <a:ext cx="497205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685800"/>
            <a:ext cx="36496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4725"/>
            <a:ext cx="6405563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50"/>
            <a:ext cx="6405563" cy="37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81800" y="914400"/>
            <a:ext cx="22034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کنترل دستی علفهای هرز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به روش دستی در مزارع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آلوده به  علفهای هرز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مقاوم به </a:t>
            </a:r>
            <a:r>
              <a:rPr lang="fa-I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رانداپ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525" y="3886200"/>
            <a:ext cx="239395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887" y="152400"/>
            <a:ext cx="5610225" cy="5514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074" y="6019800"/>
            <a:ext cx="785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برنامه </a:t>
            </a:r>
            <a:r>
              <a:rPr lang="fa-I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مونسانتو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برای تولید گیاهان </a:t>
            </a:r>
            <a:r>
              <a:rPr lang="fa-I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دستکار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شده ژنتیکی که به بیش از یک علف کش مقاوم باشند. </a:t>
            </a:r>
          </a:p>
          <a:p>
            <a:pPr algn="ctr"/>
            <a:r>
              <a:rPr lang="fa-IR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البته غلبه حتمی طبیعت بر این ادعا و تولید علفهای هرز مقاوم به این ترکیب </a:t>
            </a:r>
            <a:r>
              <a:rPr lang="fa-IR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علفکشها</a:t>
            </a:r>
            <a:r>
              <a:rPr lang="fa-IR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 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0"/>
            <a:ext cx="7391400" cy="2738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امنیت ملی وابسته  به امنیت غذایی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B Titr" panose="00000700000000000000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latin typeface="+mn-lt"/>
                <a:cs typeface="B Titr" pitchFamily="2" charset="-78"/>
              </a:rPr>
              <a:t>تاریخ روابط بین كشورها نشان می‌دهد كه كشورهای قدرتمند در بیش‌تر موارد از مواد غذایی به عنوان حربه‌ای سیاسی علیه</a:t>
            </a:r>
            <a:r>
              <a:rPr lang="fa-IR" sz="2800" dirty="0">
                <a:latin typeface="+mn-lt"/>
                <a:cs typeface="B Titr" pitchFamily="2" charset="-78"/>
              </a:rPr>
              <a:t> دیگر</a:t>
            </a:r>
            <a:r>
              <a:rPr lang="ar-SA" sz="2800" dirty="0">
                <a:latin typeface="+mn-lt"/>
                <a:cs typeface="B Titr" pitchFamily="2" charset="-78"/>
              </a:rPr>
              <a:t> كشورهای جهان بهره گرفته‌اند.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44699"/>
            <a:ext cx="6858000" cy="63087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1000" y="6135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en-US" b="1" dirty="0" smtClean="0">
                <a:cs typeface="B Zar" panose="00000400000000000000" pitchFamily="2" charset="-78"/>
              </a:rPr>
              <a:t>Glitch</a:t>
            </a:r>
            <a:r>
              <a:rPr lang="fa-IR" b="1" dirty="0" smtClean="0">
                <a:cs typeface="B Zar" panose="00000400000000000000" pitchFamily="2" charset="-78"/>
              </a:rPr>
              <a:t>= يک </a:t>
            </a:r>
            <a:r>
              <a:rPr lang="fa-IR" b="1" dirty="0">
                <a:cs typeface="B Zar" panose="00000400000000000000" pitchFamily="2" charset="-78"/>
              </a:rPr>
              <a:t>اشتباه کوچک که باعث </a:t>
            </a:r>
            <a:r>
              <a:rPr lang="fa-IR" b="1" dirty="0" err="1">
                <a:cs typeface="B Zar" panose="00000400000000000000" pitchFamily="2" charset="-78"/>
              </a:rPr>
              <a:t>ايجاد</a:t>
            </a:r>
            <a:r>
              <a:rPr lang="fa-IR" b="1" dirty="0">
                <a:cs typeface="B Zar" panose="00000400000000000000" pitchFamily="2" charset="-78"/>
              </a:rPr>
              <a:t> اشتباه در انتقال اطلاعات </a:t>
            </a:r>
            <a:r>
              <a:rPr lang="fa-IR" b="1" dirty="0" err="1">
                <a:cs typeface="B Zar" panose="00000400000000000000" pitchFamily="2" charset="-78"/>
              </a:rPr>
              <a:t>مى</a:t>
            </a:r>
            <a:r>
              <a:rPr lang="fa-IR" b="1" dirty="0">
                <a:cs typeface="B Zar" panose="00000400000000000000" pitchFamily="2" charset="-78"/>
              </a:rPr>
              <a:t> </a:t>
            </a:r>
            <a:r>
              <a:rPr lang="fa-IR" b="1" dirty="0" smtClean="0">
                <a:cs typeface="B Zar" panose="00000400000000000000" pitchFamily="2" charset="-78"/>
              </a:rPr>
              <a:t>شو</a:t>
            </a:r>
            <a:r>
              <a:rPr lang="fa-IR" b="1" dirty="0">
                <a:cs typeface="B Zar" panose="00000400000000000000" pitchFamily="2" charset="-78"/>
              </a:rPr>
              <a:t>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05" y="460830"/>
            <a:ext cx="7267095" cy="62341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8686800" cy="377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075" y="4267200"/>
            <a:ext cx="6562725" cy="24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870" y="304800"/>
            <a:ext cx="6945330" cy="630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3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754" y="214357"/>
            <a:ext cx="5492646" cy="626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78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7" y="1981200"/>
            <a:ext cx="872807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375" y="257175"/>
            <a:ext cx="5427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2413" y="257175"/>
            <a:ext cx="41767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5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00"/>
            <a:ext cx="9144000" cy="39587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4114800"/>
            <a:ext cx="876300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وی گفت: بیماری دیابت به خصوص در شهرهای بزرگی مانند تهران به سرعت در حال افزایش است. در تهران هر سال یک درصد به جمعیت مبتلایان به این بیماری اضافه </a:t>
            </a:r>
            <a:r>
              <a:rPr lang="fa-IR" b="1" dirty="0" err="1">
                <a:solidFill>
                  <a:prstClr val="black"/>
                </a:solidFill>
                <a:cs typeface="B Titr" panose="00000700000000000000" pitchFamily="2" charset="-78"/>
              </a:rPr>
              <a:t>می‌شود</a:t>
            </a: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 و حدود 14 درصد از مردم تهران به این بیماری مبتلا هستند. </a:t>
            </a:r>
            <a:r>
              <a:rPr lang="fa-IR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-</a:t>
            </a:r>
            <a:r>
              <a:rPr lang="fa-IR" dirty="0">
                <a:solidFill>
                  <a:prstClr val="black"/>
                </a:solidFill>
                <a:cs typeface="B Titr" panose="00000700000000000000" pitchFamily="2" charset="-78"/>
              </a:rPr>
              <a:t>یکی از عواملی که باعث گسترش بیماری دیابت </a:t>
            </a:r>
            <a:r>
              <a:rPr lang="fa-IR" dirty="0" err="1">
                <a:solidFill>
                  <a:prstClr val="black"/>
                </a:solidFill>
                <a:cs typeface="B Titr" panose="00000700000000000000" pitchFamily="2" charset="-78"/>
              </a:rPr>
              <a:t>می‌شود</a:t>
            </a:r>
            <a:r>
              <a:rPr lang="fa-IR" dirty="0">
                <a:solidFill>
                  <a:prstClr val="black"/>
                </a:solidFill>
                <a:cs typeface="B Titr" panose="00000700000000000000" pitchFamily="2" charset="-78"/>
              </a:rPr>
              <a:t> مصرف زیاد برنج در </a:t>
            </a:r>
            <a:r>
              <a:rPr lang="fa-IR" dirty="0" err="1">
                <a:solidFill>
                  <a:prstClr val="black"/>
                </a:solidFill>
                <a:cs typeface="B Titr" panose="00000700000000000000" pitchFamily="2" charset="-78"/>
              </a:rPr>
              <a:t>وعده‌های</a:t>
            </a:r>
            <a:r>
              <a:rPr lang="fa-IR" dirty="0">
                <a:solidFill>
                  <a:prstClr val="black"/>
                </a:solidFill>
                <a:cs typeface="B Titr" panose="00000700000000000000" pitchFamily="2" charset="-78"/>
              </a:rPr>
              <a:t> غذایی ما ایرانیان است. به خصوص در </a:t>
            </a:r>
            <a:r>
              <a:rPr lang="fa-IR" dirty="0" err="1">
                <a:solidFill>
                  <a:prstClr val="black"/>
                </a:solidFill>
                <a:cs typeface="B Titr" panose="00000700000000000000" pitchFamily="2" charset="-78"/>
              </a:rPr>
              <a:t>رستوران‌ها</a:t>
            </a:r>
            <a:r>
              <a:rPr lang="fa-IR" dirty="0">
                <a:solidFill>
                  <a:prstClr val="black"/>
                </a:solidFill>
                <a:cs typeface="B Titr" panose="00000700000000000000" pitchFamily="2" charset="-78"/>
              </a:rPr>
              <a:t> که </a:t>
            </a:r>
            <a:r>
              <a:rPr lang="fa-IR" dirty="0" err="1">
                <a:solidFill>
                  <a:prstClr val="black"/>
                </a:solidFill>
                <a:cs typeface="B Titr" panose="00000700000000000000" pitchFamily="2" charset="-78"/>
              </a:rPr>
              <a:t>پرس‌های</a:t>
            </a:r>
            <a:r>
              <a:rPr lang="fa-IR" dirty="0">
                <a:solidFill>
                  <a:prstClr val="black"/>
                </a:solidFill>
                <a:cs typeface="B Titr" panose="00000700000000000000" pitchFamily="2" charset="-78"/>
              </a:rPr>
              <a:t> غذا حاوی برنج زیادی است که باید میزان مصرف برنج در هر وعده غذایی کم شود. </a:t>
            </a:r>
            <a:endParaRPr lang="en-US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64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51303"/>
              </p:ext>
            </p:extLst>
          </p:nvPr>
        </p:nvGraphicFramePr>
        <p:xfrm>
          <a:off x="467544" y="-963488"/>
          <a:ext cx="8280920" cy="5363903"/>
        </p:xfrm>
        <a:graphic>
          <a:graphicData uri="http://schemas.openxmlformats.org/drawingml/2006/table">
            <a:tbl>
              <a:tblPr/>
              <a:tblGrid>
                <a:gridCol w="8036934"/>
                <a:gridCol w="243986"/>
              </a:tblGrid>
              <a:tr h="1372787">
                <a:tc gridSpan="2"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625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800" b="1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Titr" panose="00000700000000000000" pitchFamily="2" charset="-78"/>
                        </a:rPr>
                        <a:t>قند </a:t>
                      </a:r>
                      <a:r>
                        <a:rPr lang="fa-IR" sz="2800" b="1" u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Titr" panose="00000700000000000000" pitchFamily="2" charset="-78"/>
                        </a:rPr>
                        <a:t>سیستم ایمنی بدن را تضعیف می </a:t>
                      </a:r>
                      <a:r>
                        <a:rPr lang="fa-IR" sz="2800" b="1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Titr" panose="00000700000000000000" pitchFamily="2" charset="-78"/>
                        </a:rPr>
                        <a:t>کند</a:t>
                      </a:r>
                      <a:endParaRPr lang="fa-IR" sz="2800" b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Titr" panose="00000700000000000000" pitchFamily="2" charset="-78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fa-IR" sz="2400" b="1" dirty="0" err="1">
                          <a:cs typeface="B Titr" panose="00000700000000000000" pitchFamily="2" charset="-78"/>
                        </a:rPr>
                        <a:t>شاخصی</a:t>
                      </a:r>
                      <a:r>
                        <a:rPr lang="fa-IR" sz="2400" b="1" dirty="0">
                          <a:cs typeface="B Titr" panose="00000700000000000000" pitchFamily="2" charset="-78"/>
                        </a:rPr>
                        <a:t> به نام </a:t>
                      </a:r>
                      <a:r>
                        <a:rPr lang="fa-IR" sz="2400" b="1" dirty="0" smtClean="0">
                          <a:cs typeface="B Titr" panose="00000700000000000000" pitchFamily="2" charset="-78"/>
                        </a:rPr>
                        <a:t>فاگوسیتیک وجود </a:t>
                      </a:r>
                      <a:r>
                        <a:rPr lang="fa-IR" sz="2400" b="1" dirty="0">
                          <a:cs typeface="B Titr" panose="00000700000000000000" pitchFamily="2" charset="-78"/>
                        </a:rPr>
                        <a:t>دارد که </a:t>
                      </a:r>
                      <a:r>
                        <a:rPr lang="fa-IR" sz="2400" b="1" dirty="0" smtClean="0">
                          <a:cs typeface="B Titr" panose="00000700000000000000" pitchFamily="2" charset="-78"/>
                        </a:rPr>
                        <a:t>نشان </a:t>
                      </a:r>
                      <a:r>
                        <a:rPr lang="fa-IR" sz="2400" b="1" dirty="0">
                          <a:cs typeface="B Titr" panose="00000700000000000000" pitchFamily="2" charset="-78"/>
                        </a:rPr>
                        <a:t>می دهد که چگونه گلبول های سفید خون باکتری و یا سلول های سرطانی را می بلعند.  </a:t>
                      </a:r>
                      <a:endParaRPr lang="fa-IR" sz="2400" b="1" dirty="0" smtClean="0">
                        <a:cs typeface="B Titr" panose="00000700000000000000" pitchFamily="2" charset="-78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</a:pPr>
                      <a:endParaRPr lang="fa-IR" sz="2400" b="1" dirty="0" smtClean="0">
                        <a:cs typeface="B Titr" panose="00000700000000000000" pitchFamily="2" charset="-78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Titr" panose="00000700000000000000" pitchFamily="2" charset="-78"/>
                        </a:rPr>
                        <a:t>قند </a:t>
                      </a:r>
                      <a:r>
                        <a:rPr lang="fa-IR" sz="2400" b="1" dirty="0">
                          <a:cs typeface="B Titr" panose="00000700000000000000" pitchFamily="2" charset="-78"/>
                        </a:rPr>
                        <a:t>خون 120 باعث می شود تا شاخص </a:t>
                      </a:r>
                      <a:r>
                        <a:rPr lang="fa-IR" sz="2400" b="1" dirty="0" smtClean="0">
                          <a:cs typeface="B Titr" panose="00000700000000000000" pitchFamily="2" charset="-78"/>
                        </a:rPr>
                        <a:t> فاگوسیتیک تا </a:t>
                      </a:r>
                      <a:r>
                        <a:rPr lang="fa-IR" sz="2400" b="1" dirty="0">
                          <a:cs typeface="B Titr" panose="00000700000000000000" pitchFamily="2" charset="-78"/>
                        </a:rPr>
                        <a:t>75% کاهش یابد.</a:t>
                      </a:r>
                      <a:r>
                        <a:rPr lang="fa-IR" sz="1800" b="1" dirty="0">
                          <a:cs typeface="B Nazanin" panose="00000400000000000000" pitchFamily="2" charset="-78"/>
                        </a:rPr>
                        <a:t>  </a:t>
                      </a:r>
                      <a:endParaRPr lang="fa-IR" sz="1800" b="1" dirty="0" smtClean="0"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بنابراین </a:t>
                      </a:r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زمانی که </a:t>
                      </a:r>
                      <a:r>
                        <a:rPr lang="fa-IR" sz="2400" b="1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 مواد غذایی با شاخص  </a:t>
                      </a:r>
                      <a:r>
                        <a:rPr lang="fa-IR" sz="2400" b="1" dirty="0" err="1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گلایسمیک</a:t>
                      </a:r>
                      <a:r>
                        <a:rPr lang="fa-IR" sz="2400" b="1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 بالا  مثل شکر، انواع شیرینی ، برنج و نان سفید </a:t>
                      </a:r>
                      <a:r>
                        <a:rPr lang="fa-IR" sz="2400" b="1" baseline="0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2400" b="1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می </a:t>
                      </a:r>
                      <a:r>
                        <a:rPr lang="fa-IR" sz="2400" b="1" dirty="0" err="1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خورید</a:t>
                      </a:r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 به </a:t>
                      </a:r>
                      <a:r>
                        <a:rPr lang="fa-IR" sz="2400" b="1" u="sng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سیستم ایمنی</a:t>
                      </a:r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 بدنتان فکر کنید.</a:t>
                      </a:r>
                    </a:p>
                  </a:txBody>
                  <a:tcPr marL="59195" marR="59195" marT="29598" marB="29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marL="59195" marR="59195" marT="29598" marB="29598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32013" y="147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0"/>
            <a:ext cx="6172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درست مصرف کنیم و </a:t>
            </a:r>
          </a:p>
          <a:p>
            <a:pPr algn="ctr" rtl="1">
              <a:lnSpc>
                <a:spcPct val="150000"/>
              </a:lnSpc>
            </a:pPr>
            <a:r>
              <a:rPr lang="fa-I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آن </a:t>
            </a:r>
            <a:r>
              <a:rPr lang="fa-I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چه خود </a:t>
            </a:r>
            <a:r>
              <a:rPr lang="fa-I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داریم</a:t>
            </a:r>
          </a:p>
          <a:p>
            <a:pPr algn="ctr" rtl="1">
              <a:lnSpc>
                <a:spcPct val="150000"/>
              </a:lnSpc>
            </a:pPr>
            <a:r>
              <a:rPr lang="fa-I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زه بیگانه تمنا </a:t>
            </a:r>
            <a:r>
              <a:rPr lang="fa-I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نکنیم</a:t>
            </a:r>
            <a:endParaRPr lang="fa-IR" sz="40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048" y="3124200"/>
            <a:ext cx="241109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24981"/>
            <a:ext cx="2342356" cy="222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786855"/>
            <a:ext cx="2458244" cy="171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2336122"/>
            <a:ext cx="1504156" cy="150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8664" y="4495800"/>
            <a:ext cx="264266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800600"/>
            <a:ext cx="1816100" cy="1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0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7696200" cy="6494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كاهش</a:t>
            </a:r>
            <a:r>
              <a:rPr lang="fa-IR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 در تنوع ژنتیکی و تهدید ذخایر توارثی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B Titr" panose="00000700000000000000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 از 250 هزار  گونه </a:t>
            </a:r>
            <a:r>
              <a:rPr lang="fa-I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گياهي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حدود 50 هزار  گونه از آنها </a:t>
            </a:r>
            <a:r>
              <a:rPr lang="fa-I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خوراكي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 هستند ،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B Titr" panose="00000700000000000000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اما 250  گونه  مورد استفاده انسان قرار دارد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B Titr" panose="00000700000000000000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گونه 90% </a:t>
            </a:r>
            <a:r>
              <a:rPr lang="fa-I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كالري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 </a:t>
            </a:r>
            <a:r>
              <a:rPr lang="fa-I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رژيم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 </a:t>
            </a:r>
            <a:r>
              <a:rPr lang="fa-I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غذايي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 را </a:t>
            </a:r>
            <a:r>
              <a:rPr lang="fa-I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تامين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 مي </a:t>
            </a:r>
            <a:r>
              <a:rPr lang="fa-I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نمايند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، 3 گونه  از آنها </a:t>
            </a:r>
            <a:r>
              <a:rPr lang="fa-I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يعني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 گندم ، برنج و ذرت 60 % کالری  مصرفی را به خود اختصاص داده </a:t>
            </a:r>
            <a:r>
              <a:rPr lang="fa-I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اند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.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B Titr" panose="00000700000000000000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کاهش تنوع ژنتیکی در مزارع  از طریق  علم اصلاح نباتات و عادت غذایی مردم </a:t>
            </a:r>
          </a:p>
          <a:p>
            <a:pPr marL="457200" indent="-457200" algn="ctr" rtl="1" fontAlgn="auto">
              <a:spcBef>
                <a:spcPts val="0"/>
              </a:spcBef>
              <a:spcAft>
                <a:spcPts val="0"/>
              </a:spcAft>
              <a:buFontTx/>
              <a:buAutoNum type="arabicPlain" startAt="15"/>
              <a:defRPr/>
            </a:pPr>
            <a:endParaRPr lang="fa-I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B Titr" panose="00000700000000000000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00910303383"/>
          <p:cNvPicPr>
            <a:picLocks noChangeAspect="1" noChangeArrowheads="1"/>
          </p:cNvPicPr>
          <p:nvPr/>
        </p:nvPicPr>
        <p:blipFill>
          <a:blip r:embed="rId2" cstate="email">
            <a:lum bright="24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938338"/>
            <a:ext cx="4689475" cy="3600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5003800" y="188913"/>
            <a:ext cx="3816350" cy="1871662"/>
          </a:xfrm>
          <a:prstGeom prst="wedgeEllipseCallout">
            <a:avLst>
              <a:gd name="adj1" fmla="val -37356"/>
              <a:gd name="adj2" fmla="val 56954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defTabSz="4011613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defTabSz="4011613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defTabSz="4011613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defTabSz="4011613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defTabSz="4011613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40116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40116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40116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40116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000" b="1" dirty="0">
                <a:solidFill>
                  <a:srgbClr val="FFFF00"/>
                </a:solidFill>
                <a:latin typeface="Arial Black" pitchFamily="34" charset="0"/>
                <a:cs typeface="B Zar" pitchFamily="2" charset="-78"/>
              </a:rPr>
              <a:t>زمانی ما برای مزارع </a:t>
            </a:r>
            <a:r>
              <a:rPr lang="fa-IR" altLang="en-US" sz="2000" b="1" dirty="0" smtClean="0">
                <a:solidFill>
                  <a:srgbClr val="FFFF00"/>
                </a:solidFill>
                <a:latin typeface="Arial Black" pitchFamily="34" charset="0"/>
                <a:cs typeface="B Zar" pitchFamily="2" charset="-78"/>
              </a:rPr>
              <a:t>مختلف</a:t>
            </a:r>
            <a:r>
              <a:rPr lang="en-US" altLang="en-US" sz="2000" b="1" dirty="0" smtClean="0">
                <a:solidFill>
                  <a:srgbClr val="FFFF00"/>
                </a:solidFill>
                <a:latin typeface="Arial Black" pitchFamily="34" charset="0"/>
                <a:cs typeface="B Zar" pitchFamily="2" charset="-78"/>
              </a:rPr>
              <a:t> </a:t>
            </a:r>
            <a:r>
              <a:rPr lang="fa-IR" altLang="en-US" sz="2000" b="1" dirty="0" smtClean="0">
                <a:solidFill>
                  <a:srgbClr val="FFFF00"/>
                </a:solidFill>
                <a:latin typeface="Arial Black" pitchFamily="34" charset="0"/>
                <a:cs typeface="B Zar" pitchFamily="2" charset="-78"/>
              </a:rPr>
              <a:t>گندم ارقام </a:t>
            </a:r>
            <a:r>
              <a:rPr lang="fa-IR" altLang="en-US" sz="2000" b="1" dirty="0">
                <a:solidFill>
                  <a:srgbClr val="FFFF00"/>
                </a:solidFill>
                <a:latin typeface="Arial Black" pitchFamily="34" charset="0"/>
                <a:cs typeface="B Zar" pitchFamily="2" charset="-78"/>
              </a:rPr>
              <a:t>زراعی مختلفی داشتیم</a:t>
            </a:r>
            <a:endParaRPr lang="en-US" altLang="en-US" sz="2000" b="1" dirty="0">
              <a:solidFill>
                <a:srgbClr val="FFFF00"/>
              </a:solidFill>
              <a:latin typeface="Arial Black" pitchFamily="34" charset="0"/>
              <a:cs typeface="B Zar" pitchFamily="2" charset="-7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503613" y="5734050"/>
            <a:ext cx="20462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000" b="1">
                <a:solidFill>
                  <a:srgbClr val="FFFFFF"/>
                </a:solidFill>
                <a:cs typeface="B Zar" pitchFamily="2" charset="-78"/>
              </a:rPr>
              <a:t>کشاورز منطقه دالاهو</a:t>
            </a:r>
            <a:endParaRPr lang="en-US" altLang="en-US" sz="2000" b="1">
              <a:solidFill>
                <a:srgbClr val="FFFFFF"/>
              </a:solidFill>
              <a:cs typeface="B Zar" pitchFamily="2" charset="-78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8575" y="333375"/>
            <a:ext cx="52927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000" b="1">
                <a:solidFill>
                  <a:srgbClr val="FFFFFF"/>
                </a:solidFill>
                <a:cs typeface="B Zar" pitchFamily="2" charset="-78"/>
              </a:rPr>
              <a:t>مشکل کمبود تنوع ژنتیکی در شرایط محیط غیر یکنواخت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000" b="1">
                <a:solidFill>
                  <a:srgbClr val="FFFFFF"/>
                </a:solidFill>
                <a:cs typeface="B Zar" pitchFamily="2" charset="-78"/>
              </a:rPr>
              <a:t> و شرایط آب و هوایی غیر قابل پیش بینی ایران</a:t>
            </a:r>
            <a:endParaRPr lang="en-US" altLang="en-US" sz="2000" b="1">
              <a:solidFill>
                <a:srgbClr val="FFFFFF"/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730250"/>
            <a:ext cx="7391400" cy="5202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رشد سریع جمعیت جهان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B Titr" panose="00000700000000000000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تولید غذایی بیشتر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B Titr" panose="00000700000000000000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با استفاده  از فناوری نوین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انواع کود  و سم  و  محصولات دستکاری  ژنتیکی شده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B Titr" panose="00000700000000000000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تخریب محیط زیست و بیماری مردم</a:t>
            </a:r>
          </a:p>
        </p:txBody>
      </p:sp>
      <p:sp>
        <p:nvSpPr>
          <p:cNvPr id="5" name="Down Arrow 4"/>
          <p:cNvSpPr/>
          <p:nvPr/>
        </p:nvSpPr>
        <p:spPr>
          <a:xfrm>
            <a:off x="4381500" y="1524000"/>
            <a:ext cx="419100" cy="5334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81500" y="2819400"/>
            <a:ext cx="419100" cy="5334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19600" y="4572000"/>
            <a:ext cx="419100" cy="5334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15954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355725"/>
            <a:ext cx="17462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42900"/>
            <a:ext cx="12906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4572000"/>
            <a:ext cx="1931987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183832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700" y="4495800"/>
            <a:ext cx="10541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4724400"/>
            <a:ext cx="13128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468313"/>
            <a:ext cx="12096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55675" y="2808288"/>
            <a:ext cx="73437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مواد غذایی که بیشتر در ایران مصرف میشوند و مصرف بیش از حد آنها موجب شیوع بیماریهای واگیر و غیر واگیر در ایران شده است و کشورمان را به دیگر کشورها برای تامین نیاز داخلی وابسته کرده است  و تولید  آنها آب زیادی نیاز دارد و فشار زیادی بر محیط زیست  وارد میکند. </a:t>
            </a:r>
          </a:p>
        </p:txBody>
      </p:sp>
      <p:pic>
        <p:nvPicPr>
          <p:cNvPr id="20491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238" y="1409700"/>
            <a:ext cx="13144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400" y="1412875"/>
            <a:ext cx="13335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238" y="255588"/>
            <a:ext cx="101758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763" y="284163"/>
            <a:ext cx="80962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75" y="468313"/>
            <a:ext cx="1657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8200" y="5638800"/>
            <a:ext cx="73437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افزایش تنوع  محصولات غذایی  سازگار به شرایط آب هوایی ایران و با ارزش غذایی بیشتر   در مزارع و  سفره مردم ایران </a:t>
            </a:r>
            <a:r>
              <a:rPr lang="fa-IR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راهکار</a:t>
            </a:r>
            <a:r>
              <a:rPr lang="fa-IR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 پایدار امنیت غذایی، حفظ سلامت جامعه و عدم وابستگی به دیگر کشورها برای تامین غذا </a:t>
            </a:r>
            <a:endParaRPr lang="fa-IR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50825" y="1341438"/>
            <a:ext cx="8713788" cy="4697412"/>
          </a:xfrm>
          <a:prstGeom prst="roundRect">
            <a:avLst>
              <a:gd name="adj" fmla="val 65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507" name="Picture 4" descr="http://www.sciencemediacentre.co.nz/wp-content/upload/2011/02/stea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3878263"/>
            <a:ext cx="12080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613" y="4054475"/>
            <a:ext cx="13081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825" y="1646238"/>
            <a:ext cx="1814513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00" y="2079625"/>
            <a:ext cx="9731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713" y="1941513"/>
            <a:ext cx="1539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5795963" y="2708275"/>
            <a:ext cx="1296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00"/>
                </a:solidFill>
                <a:cs typeface="B Nazanin" pitchFamily="2" charset="-78"/>
              </a:rPr>
              <a:t>42 kg</a:t>
            </a:r>
            <a:r>
              <a:rPr lang="fa-IR" altLang="en-US" sz="3600">
                <a:solidFill>
                  <a:srgbClr val="000000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5756275" y="5310188"/>
            <a:ext cx="11763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  <a:cs typeface="B Nazanin" pitchFamily="2" charset="-78"/>
              </a:rPr>
              <a:t>36 kg</a:t>
            </a:r>
            <a:r>
              <a:rPr lang="fa-IR" altLang="en-US" sz="3200">
                <a:solidFill>
                  <a:srgbClr val="000000"/>
                </a:solidFill>
                <a:cs typeface="B Nazanin" pitchFamily="2" charset="-78"/>
              </a:rPr>
              <a:t> </a:t>
            </a:r>
          </a:p>
        </p:txBody>
      </p:sp>
      <p:pic>
        <p:nvPicPr>
          <p:cNvPr id="215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7838" y="3921125"/>
            <a:ext cx="7524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16"/>
          <p:cNvSpPr>
            <a:spLocks noChangeArrowheads="1"/>
          </p:cNvSpPr>
          <p:nvPr/>
        </p:nvSpPr>
        <p:spPr bwMode="auto">
          <a:xfrm>
            <a:off x="611188" y="3590925"/>
            <a:ext cx="140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00"/>
                </a:solidFill>
                <a:cs typeface="B Nazanin" pitchFamily="2" charset="-78"/>
              </a:rPr>
              <a:t>5 kg!!!</a:t>
            </a:r>
            <a:endParaRPr lang="fa-IR" altLang="en-US" sz="3600">
              <a:solidFill>
                <a:srgbClr val="000000"/>
              </a:solidFill>
              <a:cs typeface="B Nazanin" pitchFamily="2" charset="-78"/>
            </a:endParaRPr>
          </a:p>
        </p:txBody>
      </p:sp>
      <p:pic>
        <p:nvPicPr>
          <p:cNvPr id="21516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975" y="3736975"/>
            <a:ext cx="12938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Rectangle 18"/>
          <p:cNvSpPr>
            <a:spLocks noChangeArrowheads="1"/>
          </p:cNvSpPr>
          <p:nvPr/>
        </p:nvSpPr>
        <p:spPr bwMode="auto">
          <a:xfrm>
            <a:off x="1846263" y="4949825"/>
            <a:ext cx="140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00"/>
                </a:solidFill>
                <a:cs typeface="B Nazanin" pitchFamily="2" charset="-78"/>
              </a:rPr>
              <a:t>3 kg!!!</a:t>
            </a:r>
            <a:endParaRPr lang="fa-IR" altLang="en-US" sz="360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6963" y="493713"/>
            <a:ext cx="705643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مصرف سرانه محصولات عمده غذایی در ایران در سال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</p:txBody>
      </p:sp>
      <p:pic>
        <p:nvPicPr>
          <p:cNvPr id="21519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00" y="4321175"/>
            <a:ext cx="10366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471613" y="4052888"/>
            <a:ext cx="585787" cy="8731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517" idx="3"/>
          </p:cNvCxnSpPr>
          <p:nvPr/>
        </p:nvCxnSpPr>
        <p:spPr>
          <a:xfrm>
            <a:off x="3249613" y="5273675"/>
            <a:ext cx="50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22" name="Rectangle 11"/>
          <p:cNvSpPr>
            <a:spLocks noChangeArrowheads="1"/>
          </p:cNvSpPr>
          <p:nvPr/>
        </p:nvSpPr>
        <p:spPr bwMode="auto">
          <a:xfrm>
            <a:off x="2927350" y="3303588"/>
            <a:ext cx="142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00"/>
                </a:solidFill>
                <a:cs typeface="B Nazanin" pitchFamily="2" charset="-78"/>
              </a:rPr>
              <a:t>167kg</a:t>
            </a:r>
            <a:r>
              <a:rPr lang="fa-IR" altLang="en-US" sz="3600">
                <a:solidFill>
                  <a:srgbClr val="000000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3597275" y="4959350"/>
            <a:ext cx="173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a-IR" altLang="en-US" sz="3600" b="1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en-US" altLang="en-US" sz="3600">
                <a:solidFill>
                  <a:srgbClr val="000000"/>
                </a:solidFill>
                <a:cs typeface="B Nazanin" pitchFamily="2" charset="-78"/>
              </a:rPr>
              <a:t>30 kg!!!</a:t>
            </a:r>
            <a:endParaRPr lang="fa-IR" altLang="en-US" sz="360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1524" name="Rectangle 21"/>
          <p:cNvSpPr>
            <a:spLocks noChangeArrowheads="1"/>
          </p:cNvSpPr>
          <p:nvPr/>
        </p:nvSpPr>
        <p:spPr bwMode="auto">
          <a:xfrm>
            <a:off x="6492875" y="4787900"/>
            <a:ext cx="63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  <a:cs typeface="B Nazanin" pitchFamily="2" charset="-78"/>
              </a:rPr>
              <a:t>12kg</a:t>
            </a:r>
            <a:endParaRPr lang="fa-IR" altLang="en-US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1525" name="Rectangle 22"/>
          <p:cNvSpPr>
            <a:spLocks noChangeArrowheads="1"/>
          </p:cNvSpPr>
          <p:nvPr/>
        </p:nvSpPr>
        <p:spPr bwMode="auto">
          <a:xfrm>
            <a:off x="5621338" y="4805363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  <a:cs typeface="B Nazanin" pitchFamily="2" charset="-78"/>
              </a:rPr>
              <a:t>24 kg</a:t>
            </a:r>
            <a:endParaRPr lang="fa-IR" altLang="en-US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6312694" y="4266406"/>
            <a:ext cx="352425" cy="173831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21527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175" y="1990725"/>
            <a:ext cx="166211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8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2298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9" name="Rectangle 26"/>
          <p:cNvSpPr>
            <a:spLocks noChangeArrowheads="1"/>
          </p:cNvSpPr>
          <p:nvPr/>
        </p:nvSpPr>
        <p:spPr bwMode="auto">
          <a:xfrm>
            <a:off x="7524750" y="3575050"/>
            <a:ext cx="1296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00"/>
                </a:solidFill>
                <a:cs typeface="B Nazanin" pitchFamily="2" charset="-78"/>
              </a:rPr>
              <a:t>18 kg</a:t>
            </a:r>
            <a:r>
              <a:rPr lang="fa-IR" altLang="en-US" sz="3600">
                <a:solidFill>
                  <a:srgbClr val="000000"/>
                </a:solidFill>
                <a:cs typeface="B Nazanin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04800"/>
            <a:ext cx="739140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اکثر فناوری های  </a:t>
            </a:r>
            <a:r>
              <a:rPr lang="fa-I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ابداعی</a:t>
            </a: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 انسان</a:t>
            </a:r>
          </a:p>
          <a:p>
            <a:pPr algn="ctr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بر خلاف اصول طبیعی بوده</a:t>
            </a:r>
          </a:p>
          <a:p>
            <a:pPr algn="ctr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و مشکلات فراوانی ایجاد کرده است</a:t>
            </a:r>
          </a:p>
          <a:p>
            <a:pPr algn="ctr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Titr" panose="00000700000000000000" pitchFamily="2" charset="-78"/>
              </a:rPr>
              <a:t>از جمله استفاده از محصولات دستکاری ژنتیکی شده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900" cy="693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57150" y="76200"/>
            <a:ext cx="34845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/>
            <a:r>
              <a:rPr lang="fa-IR" altLang="en-US" b="1">
                <a:solidFill>
                  <a:srgbClr val="000000"/>
                </a:solidFill>
                <a:cs typeface="B Titr" pitchFamily="2" charset="-78"/>
              </a:rPr>
              <a:t>مقابله با خشکسالی در آمریکا</a:t>
            </a:r>
          </a:p>
          <a:p>
            <a:pPr algn="ctr" rtl="1"/>
            <a:r>
              <a:rPr lang="fa-IR" altLang="en-US" b="1">
                <a:solidFill>
                  <a:srgbClr val="000000"/>
                </a:solidFill>
                <a:cs typeface="B Titr" pitchFamily="2" charset="-78"/>
              </a:rPr>
              <a:t>به روش سنتی و با استفاده از کود دامی و </a:t>
            </a:r>
          </a:p>
          <a:p>
            <a:pPr algn="ctr" rtl="1"/>
            <a:r>
              <a:rPr lang="fa-IR" altLang="en-US" b="1">
                <a:solidFill>
                  <a:srgbClr val="000000"/>
                </a:solidFill>
                <a:cs typeface="B Titr" pitchFamily="2" charset="-78"/>
              </a:rPr>
              <a:t>کشت ارقام زراعی  معمولی</a:t>
            </a:r>
          </a:p>
          <a:p>
            <a:pPr algn="ctr" rtl="1"/>
            <a:endParaRPr lang="fa-IR" altLang="en-US" b="1">
              <a:solidFill>
                <a:srgbClr val="000000"/>
              </a:solidFill>
              <a:cs typeface="B Titr" pitchFamily="2" charset="-78"/>
            </a:endParaRPr>
          </a:p>
          <a:p>
            <a:pPr algn="ctr" rtl="1"/>
            <a:r>
              <a:rPr lang="fa-IR" altLang="en-US" b="1">
                <a:solidFill>
                  <a:srgbClr val="FF0000"/>
                </a:solidFill>
                <a:cs typeface="B Titr" pitchFamily="2" charset="-78"/>
              </a:rPr>
              <a:t>در این شرایط واریته های دستکاری شده </a:t>
            </a:r>
          </a:p>
          <a:p>
            <a:pPr algn="ctr" rtl="1"/>
            <a:r>
              <a:rPr lang="fa-IR" altLang="en-US" b="1">
                <a:solidFill>
                  <a:srgbClr val="FF0000"/>
                </a:solidFill>
                <a:cs typeface="B Titr" pitchFamily="2" charset="-78"/>
              </a:rPr>
              <a:t> ژنتیکی ذرت  دچار خسارت بسیار شدید</a:t>
            </a:r>
          </a:p>
          <a:p>
            <a:pPr algn="ctr" rtl="1"/>
            <a:r>
              <a:rPr lang="fa-IR" altLang="en-US" b="1">
                <a:solidFill>
                  <a:srgbClr val="FF0000"/>
                </a:solidFill>
                <a:cs typeface="B Titr" pitchFamily="2" charset="-78"/>
              </a:rPr>
              <a:t>شدند</a:t>
            </a:r>
            <a:endParaRPr lang="en-US" altLang="en-US" b="1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731</Words>
  <Application>Microsoft Office PowerPoint</Application>
  <PresentationFormat>On-screen Show (4:3)</PresentationFormat>
  <Paragraphs>98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R</cp:lastModifiedBy>
  <cp:revision>66</cp:revision>
  <dcterms:created xsi:type="dcterms:W3CDTF">2015-12-11T09:45:48Z</dcterms:created>
  <dcterms:modified xsi:type="dcterms:W3CDTF">2015-12-13T13:37:38Z</dcterms:modified>
</cp:coreProperties>
</file>