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7" r:id="rId2"/>
    <p:sldId id="289" r:id="rId3"/>
    <p:sldId id="288" r:id="rId4"/>
    <p:sldId id="277" r:id="rId5"/>
    <p:sldId id="290" r:id="rId6"/>
    <p:sldId id="291" r:id="rId7"/>
    <p:sldId id="257" r:id="rId8"/>
    <p:sldId id="293" r:id="rId9"/>
    <p:sldId id="294" r:id="rId10"/>
    <p:sldId id="286" r:id="rId11"/>
    <p:sldId id="276" r:id="rId12"/>
    <p:sldId id="259" r:id="rId13"/>
    <p:sldId id="296" r:id="rId14"/>
    <p:sldId id="292" r:id="rId15"/>
    <p:sldId id="297" r:id="rId16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8000"/>
    <a:srgbClr val="FBFDAD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6CCDD-EC3A-4EAE-9DE0-2016844A35DC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37E9D-A837-444D-A84D-2379E7B1A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0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Patrik</a:t>
            </a:r>
            <a:r>
              <a:rPr lang="en-US" dirty="0" smtClean="0"/>
              <a:t> </a:t>
            </a:r>
            <a:r>
              <a:rPr lang="en-US" dirty="0" err="1" smtClean="0"/>
              <a:t>moore</a:t>
            </a:r>
            <a:r>
              <a:rPr lang="en-US" dirty="0" smtClean="0"/>
              <a:t>: </a:t>
            </a:r>
            <a:r>
              <a:rPr lang="en-US" smtClean="0"/>
              <a:t>Monsanto</a:t>
            </a:r>
            <a:r>
              <a:rPr lang="en-US" baseline="0" smtClean="0"/>
              <a:t> Lobbyist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7E9D-A837-444D-A84D-2379E7B1AC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07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221C-BBFF-420E-BC7D-8FE8C093E8A4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C36E-40FB-48C0-A029-FE4E9488E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44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221C-BBFF-420E-BC7D-8FE8C093E8A4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C36E-40FB-48C0-A029-FE4E9488E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20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221C-BBFF-420E-BC7D-8FE8C093E8A4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C36E-40FB-48C0-A029-FE4E9488E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3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221C-BBFF-420E-BC7D-8FE8C093E8A4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C36E-40FB-48C0-A029-FE4E9488E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3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221C-BBFF-420E-BC7D-8FE8C093E8A4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C36E-40FB-48C0-A029-FE4E9488E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9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221C-BBFF-420E-BC7D-8FE8C093E8A4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C36E-40FB-48C0-A029-FE4E9488E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2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221C-BBFF-420E-BC7D-8FE8C093E8A4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C36E-40FB-48C0-A029-FE4E9488E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8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221C-BBFF-420E-BC7D-8FE8C093E8A4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C36E-40FB-48C0-A029-FE4E9488E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0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221C-BBFF-420E-BC7D-8FE8C093E8A4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C36E-40FB-48C0-A029-FE4E9488E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6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221C-BBFF-420E-BC7D-8FE8C093E8A4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C36E-40FB-48C0-A029-FE4E9488E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5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221C-BBFF-420E-BC7D-8FE8C093E8A4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C36E-40FB-48C0-A029-FE4E9488E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1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9221C-BBFF-420E-BC7D-8FE8C093E8A4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3C36E-40FB-48C0-A029-FE4E9488E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8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://web.extension.illinois.edu/ajmpu/news/news26408.html" TargetMode="External"/><Relationship Id="rId7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ncbi.nlm.nih.gov/pmc/articles/PMC3252763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4062" y="856152"/>
            <a:ext cx="10410092" cy="1654657"/>
          </a:xfrm>
        </p:spPr>
        <p:txBody>
          <a:bodyPr>
            <a:noAutofit/>
          </a:bodyPr>
          <a:lstStyle/>
          <a:p>
            <a:r>
              <a:rPr lang="fa-I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33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تحلیل و بررسی</a:t>
            </a:r>
            <a:r>
              <a:rPr lang="fa-I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33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33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جنبه های فنی</a:t>
            </a:r>
            <a:br>
              <a:rPr lang="fa-I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33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</a:br>
            <a:r>
              <a:rPr lang="fa-I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33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 محصولات دستکاری ژنتیکی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rgbClr val="33339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75526" y="3353075"/>
            <a:ext cx="3871904" cy="3279842"/>
          </a:xfrm>
        </p:spPr>
        <p:txBody>
          <a:bodyPr>
            <a:normAutofit fontScale="92500" lnSpcReduction="10000"/>
          </a:bodyPr>
          <a:lstStyle/>
          <a:p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آزاد عمرانی</a:t>
            </a:r>
          </a:p>
          <a:p>
            <a:r>
              <a:rPr lang="fa-IR" sz="1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دکترای بیوشیمی مولکولی </a:t>
            </a:r>
          </a:p>
          <a:p>
            <a:endParaRPr lang="fa-IR" sz="3200" dirty="0" smtClean="0">
              <a:cs typeface="B Titr" panose="00000700000000000000" pitchFamily="2" charset="-78"/>
            </a:endParaRPr>
          </a:p>
          <a:p>
            <a:endParaRPr lang="fa-IR" sz="3200" dirty="0">
              <a:cs typeface="B Titr" panose="00000700000000000000" pitchFamily="2" charset="-78"/>
            </a:endParaRPr>
          </a:p>
          <a:p>
            <a:endParaRPr lang="fa-IR" sz="3200" dirty="0" smtClean="0">
              <a:cs typeface="B Titr" panose="00000700000000000000" pitchFamily="2" charset="-78"/>
            </a:endParaRPr>
          </a:p>
          <a:p>
            <a:endParaRPr lang="fa-IR" sz="3200" dirty="0" smtClean="0">
              <a:cs typeface="B Titr" panose="00000700000000000000" pitchFamily="2" charset="-78"/>
            </a:endParaRPr>
          </a:p>
          <a:p>
            <a:r>
              <a:rPr lang="fa-IR" b="1" dirty="0" smtClean="0">
                <a:solidFill>
                  <a:srgbClr val="008000"/>
                </a:solidFill>
                <a:cs typeface="B Nazanin" panose="00000400000000000000" pitchFamily="2" charset="-78"/>
              </a:rPr>
              <a:t>انجمن ارگانیک ایران</a:t>
            </a:r>
            <a:endParaRPr lang="en-US" b="1" dirty="0">
              <a:solidFill>
                <a:srgbClr val="008000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25450" y="4810184"/>
            <a:ext cx="1400191" cy="1400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108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12" y="1561229"/>
            <a:ext cx="5443370" cy="44766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883" y="185247"/>
            <a:ext cx="9932429" cy="120032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وجود سموم گلایفوزیت و آمینومتیل فسفونیک اسید در سویای تراریخته موجود در فروشگاههای ایالت آیووای امریکا</a:t>
            </a:r>
            <a:endParaRPr lang="en-US" sz="36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067" y="1856358"/>
            <a:ext cx="923260" cy="92326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261" y="2954880"/>
            <a:ext cx="852522" cy="9477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832" y="4077925"/>
            <a:ext cx="1015379" cy="582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00697" y="6213566"/>
            <a:ext cx="9103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en-US" i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Bøhn</a:t>
            </a:r>
            <a:r>
              <a:rPr lang="en-US" i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</a:t>
            </a:r>
            <a:r>
              <a:rPr lang="en-US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Compositional differences in soybeans on the market: </a:t>
            </a:r>
            <a:r>
              <a:rPr lang="en-US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Glyphosate accumulates </a:t>
            </a:r>
            <a:r>
              <a:rPr 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Roundup Ready GM </a:t>
            </a:r>
            <a:r>
              <a:rPr lang="en-US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soybeans, In: </a:t>
            </a:r>
            <a:r>
              <a:rPr lang="en-US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 Chemistry 153 (2014) 207–215</a:t>
            </a:r>
          </a:p>
        </p:txBody>
      </p:sp>
    </p:spTree>
    <p:extLst>
      <p:ext uri="{BB962C8B-B14F-4D97-AF65-F5344CB8AC3E}">
        <p14:creationId xmlns:p14="http://schemas.microsoft.com/office/powerpoint/2010/main" val="2691736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0064"/>
            <a:ext cx="12041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b="1" dirty="0" smtClean="0">
                <a:solidFill>
                  <a:srgbClr val="CC0066"/>
                </a:solidFill>
                <a:cs typeface="B Nazanin" panose="00000400000000000000" pitchFamily="2" charset="-78"/>
              </a:rPr>
              <a:t>رابطه افزایش مصرف گلایفوزیت و افزایش شیوع بیماری اوتیسم در کودکان امریکایی</a:t>
            </a:r>
            <a:endParaRPr lang="en-US" sz="3200" b="1" dirty="0">
              <a:solidFill>
                <a:srgbClr val="CC0066"/>
              </a:solidFill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78791" y="6234421"/>
            <a:ext cx="91486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Nancy L. </a:t>
            </a:r>
            <a:r>
              <a:rPr lang="en-US" i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Swanson</a:t>
            </a:r>
            <a:r>
              <a:rPr lang="fa-IR" i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Genetically </a:t>
            </a:r>
            <a:r>
              <a:rPr 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engineered crops, glyphosate and </a:t>
            </a:r>
            <a:r>
              <a:rPr lang="en-US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a-IR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deterioration </a:t>
            </a:r>
            <a:r>
              <a:rPr 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</a:p>
          <a:p>
            <a:pPr algn="ctr"/>
            <a:r>
              <a:rPr lang="en-US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United States of </a:t>
            </a:r>
            <a:r>
              <a:rPr lang="en-US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America, In: </a:t>
            </a:r>
            <a:r>
              <a:rPr lang="en-US" b="1" i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 </a:t>
            </a:r>
            <a:r>
              <a:rPr lang="en-US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Organic Systems, 9(2), 2014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474" y="845990"/>
            <a:ext cx="7319292" cy="52572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87915">
            <a:off x="30012" y="2218625"/>
            <a:ext cx="3009874" cy="563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25736">
            <a:off x="880598" y="2923693"/>
            <a:ext cx="1308701" cy="421062"/>
          </a:xfrm>
          <a:prstGeom prst="rect">
            <a:avLst/>
          </a:prstGeom>
        </p:spPr>
      </p:pic>
      <p:pic>
        <p:nvPicPr>
          <p:cNvPr id="8" name="Picture 2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252" y="1216734"/>
            <a:ext cx="923260" cy="923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424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2767" y="4939737"/>
            <a:ext cx="56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پیدایش 20 گونه مقاوم علف هرز مقاوم به علف کش راندآپ در امریکا</a:t>
            </a:r>
            <a:endParaRPr lang="en-US" sz="2800" b="1" i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3" descr="giant-ragweed-flower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" t="-2345" r="26964" b="2345"/>
          <a:stretch/>
        </p:blipFill>
        <p:spPr bwMode="auto">
          <a:xfrm>
            <a:off x="4073836" y="3052477"/>
            <a:ext cx="1952929" cy="1799605"/>
          </a:xfrm>
          <a:prstGeom prst="rect">
            <a:avLst/>
          </a:prstGeom>
          <a:noFill/>
          <a:ln w="2857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291475" y="5814279"/>
            <a:ext cx="451848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Weed Science, Oct-Dec 2011</a:t>
            </a:r>
          </a:p>
          <a:p>
            <a:pPr algn="ctr" eaLnBrk="1" hangingPunct="1"/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http://web.extension.illinois.edu/ajmpu/news/news26408.html</a:t>
            </a:r>
            <a:endParaRPr lang="en-US" alt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408" y="5737311"/>
            <a:ext cx="923260" cy="923260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17184" t="11003" r="44577" b="67999"/>
          <a:stretch/>
        </p:blipFill>
        <p:spPr bwMode="auto">
          <a:xfrm>
            <a:off x="10950608" y="6373606"/>
            <a:ext cx="1116688" cy="36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waterhemp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67" y="2273729"/>
            <a:ext cx="3592045" cy="2698995"/>
          </a:xfrm>
          <a:prstGeom prst="rect">
            <a:avLst/>
          </a:prstGeom>
          <a:noFill/>
          <a:ln w="2857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horseweed_marestail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0" t="674" r="696" b="-674"/>
          <a:stretch/>
        </p:blipFill>
        <p:spPr bwMode="auto">
          <a:xfrm>
            <a:off x="3699802" y="1509142"/>
            <a:ext cx="1350499" cy="1461845"/>
          </a:xfrm>
          <a:prstGeom prst="rect">
            <a:avLst/>
          </a:prstGeom>
          <a:noFill/>
          <a:ln w="2857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WCR on corn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975" y="2017389"/>
            <a:ext cx="4910957" cy="276645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545231" y="5814279"/>
            <a:ext cx="47822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Gassmann </a:t>
            </a:r>
            <a:r>
              <a:rPr lang="en-US" alt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 (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2011) </a:t>
            </a:r>
            <a:r>
              <a:rPr lang="en-US" alt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Field-Evolved Resistance to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Bt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Maize by Western Corn Rootworm.”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46318" y="4809032"/>
            <a:ext cx="421827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پیدایش </a:t>
            </a: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آفات مقاوم به سم </a:t>
            </a:r>
            <a:r>
              <a:rPr lang="en-US" sz="2800" b="1" i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Bt</a:t>
            </a: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در </a:t>
            </a:r>
            <a:endParaRPr lang="en-US" sz="2800" b="1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ذرت های امریکا</a:t>
            </a:r>
            <a:endParaRPr lang="en-US" sz="2800" b="1" i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936" y="342211"/>
            <a:ext cx="12065390" cy="646331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 rtl="1"/>
            <a:r>
              <a:rPr lang="fa-IR" sz="3600" b="1" dirty="0" smtClean="0">
                <a:cs typeface="B Nazanin" panose="00000400000000000000" pitchFamily="2" charset="-78"/>
              </a:rPr>
              <a:t>تناقض </a:t>
            </a:r>
            <a:r>
              <a:rPr lang="fa-IR" sz="3600" b="1" dirty="0">
                <a:cs typeface="B Nazanin" panose="00000400000000000000" pitchFamily="2" charset="-78"/>
              </a:rPr>
              <a:t>6</a:t>
            </a:r>
            <a:r>
              <a:rPr lang="fa-IR" sz="3600" b="1" dirty="0" smtClean="0">
                <a:cs typeface="B Nazanin" panose="00000400000000000000" pitchFamily="2" charset="-78"/>
              </a:rPr>
              <a:t> : عدم کنترل تعداد نسخه های ژنهای مقاومت در جایگزینی معادل </a:t>
            </a:r>
            <a:endParaRPr lang="fa-IR" sz="36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483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7464" y="5598413"/>
            <a:ext cx="4841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https://www.youtube.com/watch?v=jO-y4t-uW9s</a:t>
            </a:r>
          </a:p>
        </p:txBody>
      </p:sp>
      <p:pic>
        <p:nvPicPr>
          <p:cNvPr id="7170" name="Picture 2" descr="http://www.wakingtimes.com/wp-content/uploads/2015/08/Bush-S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01" y="2180493"/>
            <a:ext cx="4703560" cy="3417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atrick Moor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" r="16037"/>
          <a:stretch/>
        </p:blipFill>
        <p:spPr bwMode="auto">
          <a:xfrm>
            <a:off x="6428930" y="2180493"/>
            <a:ext cx="4768948" cy="3417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28930" y="5598413"/>
            <a:ext cx="4934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https://www.youtube.com/watch?v=ovKw6YjqSfM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5843" y="478882"/>
            <a:ext cx="11661357" cy="120032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 smtClean="0">
                <a:cs typeface="B Nazanin" panose="00000400000000000000" pitchFamily="2" charset="-78"/>
              </a:rPr>
              <a:t>نتیجه: «</a:t>
            </a:r>
            <a:r>
              <a:rPr lang="fa-IR" sz="3600" b="1" dirty="0" smtClean="0">
                <a:cs typeface="B Nazanin" panose="00000400000000000000" pitchFamily="2" charset="-78"/>
              </a:rPr>
              <a:t>جایگزینی معادل» نتیجه لابی های بین المللی در راستای تامین منافع کمپانیهای بذرهای تراریخته جهت لغو قوانین بازدارنده می باشد</a:t>
            </a:r>
            <a:endParaRPr lang="en-US" sz="36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8673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4074" y="-225083"/>
            <a:ext cx="2519289" cy="1325563"/>
          </a:xfrm>
        </p:spPr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پیشنهادات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8" y="834453"/>
            <a:ext cx="11888372" cy="5201846"/>
          </a:xfrm>
        </p:spPr>
        <p:txBody>
          <a:bodyPr>
            <a:noAutofit/>
          </a:bodyPr>
          <a:lstStyle/>
          <a:p>
            <a:pPr algn="just" rtl="1"/>
            <a:r>
              <a:rPr lang="fa-IR" sz="3200" dirty="0" smtClean="0">
                <a:cs typeface="B Nazanin" panose="00000400000000000000" pitchFamily="2" charset="-78"/>
              </a:rPr>
              <a:t>در ارزیابی مخاطرات سلامتی و زیست محیطی، لازم است کل سیستم بیولوژیک محصولات </a:t>
            </a:r>
            <a:r>
              <a:rPr lang="en-US" sz="3200" dirty="0" smtClean="0">
                <a:cs typeface="B Nazanin" panose="00000400000000000000" pitchFamily="2" charset="-78"/>
              </a:rPr>
              <a:t>GMO</a:t>
            </a:r>
            <a:r>
              <a:rPr lang="fa-IR" sz="3200" dirty="0" smtClean="0">
                <a:cs typeface="B Nazanin" panose="00000400000000000000" pitchFamily="2" charset="-78"/>
              </a:rPr>
              <a:t> مورد ارزیابی قرار گیرد و به لحاظ فنی هم ارزی جایگزین در بررسی مخاطرات محصولات تراریخته </a:t>
            </a:r>
            <a:r>
              <a:rPr lang="fa-IR" sz="3200" dirty="0" smtClean="0">
                <a:cs typeface="B Nazanin" panose="00000400000000000000" pitchFamily="2" charset="-78"/>
              </a:rPr>
              <a:t>ناقص است</a:t>
            </a:r>
            <a:r>
              <a:rPr lang="fa-IR" sz="3200" dirty="0" smtClean="0">
                <a:cs typeface="B Nazanin" panose="00000400000000000000" pitchFamily="2" charset="-78"/>
              </a:rPr>
              <a:t>.</a:t>
            </a:r>
          </a:p>
          <a:p>
            <a:pPr marL="0" indent="0" algn="r" rtl="1">
              <a:buNone/>
            </a:pPr>
            <a:endParaRPr lang="fa-IR" sz="3200" dirty="0">
              <a:cs typeface="B Nazanin" panose="00000400000000000000" pitchFamily="2" charset="-78"/>
            </a:endParaRPr>
          </a:p>
          <a:p>
            <a:pPr algn="r" rtl="1"/>
            <a:endParaRPr lang="fa-IR" sz="3200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3200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3200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3200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sz="3200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32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اتخاذ سیاست پیشگیری محور در راستای تدوین دستورالعملهای ایمنی زیستی در ایران</a:t>
            </a:r>
          </a:p>
        </p:txBody>
      </p:sp>
      <p:pic>
        <p:nvPicPr>
          <p:cNvPr id="9218" name="Picture 2" descr="Photographs of Awesome Cockp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852" y="2064435"/>
            <a:ext cx="6019211" cy="4012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29596" y="2536185"/>
            <a:ext cx="2152357" cy="13007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ژنومیکس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29594" y="3836909"/>
            <a:ext cx="2152357" cy="5345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پروتئومیکس</a:t>
            </a:r>
            <a:endParaRPr lang="en-US" sz="24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29594" y="4371481"/>
            <a:ext cx="2152357" cy="5345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rgbClr val="008000"/>
                </a:solidFill>
                <a:cs typeface="B Nazanin" panose="00000400000000000000" pitchFamily="2" charset="-78"/>
              </a:rPr>
              <a:t>ترانسکریپتومیکس</a:t>
            </a:r>
            <a:endParaRPr lang="en-US" sz="2400" b="1" dirty="0">
              <a:solidFill>
                <a:srgbClr val="008000"/>
              </a:solidFill>
              <a:cs typeface="B Nazani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29594" y="4906053"/>
            <a:ext cx="2152357" cy="5345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cs typeface="B Nazanin" panose="00000400000000000000" pitchFamily="2" charset="-78"/>
              </a:rPr>
              <a:t>متابولومیکس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29596" y="5440625"/>
            <a:ext cx="2152357" cy="5345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cs typeface="B Nazanin" panose="00000400000000000000" pitchFamily="2" charset="-78"/>
              </a:rPr>
              <a:t>میکروبیومیکس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81820" y="2294448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1986</a:t>
            </a:r>
            <a:endParaRPr lang="en-US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74501" y="5777970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2015</a:t>
            </a:r>
            <a:endParaRPr lang="en-US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0" name="Up-Down Arrow 9"/>
          <p:cNvSpPr/>
          <p:nvPr/>
        </p:nvSpPr>
        <p:spPr>
          <a:xfrm>
            <a:off x="10733306" y="2560764"/>
            <a:ext cx="605248" cy="3217205"/>
          </a:xfrm>
          <a:prstGeom prst="up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311735" y="3383669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1996</a:t>
            </a:r>
            <a:r>
              <a:rPr lang="en-US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     </a:t>
            </a:r>
            <a:r>
              <a:rPr lang="fa-IR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en-US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 GMO</a:t>
            </a:r>
            <a:endParaRPr lang="en-US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14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408" y="5737311"/>
            <a:ext cx="923260" cy="923260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>
            <a:off x="10426889" y="3671113"/>
            <a:ext cx="134220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636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60110" y="4583592"/>
            <a:ext cx="7949418" cy="1325563"/>
          </a:xfrm>
        </p:spPr>
        <p:txBody>
          <a:bodyPr>
            <a:normAutofit/>
          </a:bodyPr>
          <a:lstStyle/>
          <a:p>
            <a:pPr algn="ctr"/>
            <a:r>
              <a:rPr lang="fa-IR" sz="7200" dirty="0" smtClean="0">
                <a:solidFill>
                  <a:srgbClr val="008000"/>
                </a:solidFill>
                <a:cs typeface="B Titr" panose="00000700000000000000" pitchFamily="2" charset="-78"/>
              </a:rPr>
              <a:t>با تشکر از توجه </a:t>
            </a:r>
            <a:r>
              <a:rPr lang="fa-IR" sz="7200" dirty="0" smtClean="0">
                <a:solidFill>
                  <a:srgbClr val="008000"/>
                </a:solidFill>
                <a:cs typeface="B Titr" panose="00000700000000000000" pitchFamily="2" charset="-78"/>
              </a:rPr>
              <a:t>شما</a:t>
            </a:r>
            <a:endParaRPr lang="en-US" sz="7200" dirty="0">
              <a:solidFill>
                <a:srgbClr val="008000"/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4256" y="4583592"/>
            <a:ext cx="1315854" cy="131585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2955" y="264524"/>
            <a:ext cx="11682484" cy="398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 smtClean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بند </a:t>
            </a:r>
            <a:r>
              <a:rPr lang="ar-SA" sz="2400" b="1" dirty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"د" ماده 143 </a:t>
            </a:r>
            <a:r>
              <a:rPr lang="ar-SA" sz="2400" b="1" dirty="0" smtClean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قانون</a:t>
            </a:r>
            <a:r>
              <a:rPr lang="fa-IR" sz="2400" b="1" dirty="0" smtClean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برنامه پنچم توسعه</a:t>
            </a:r>
            <a:r>
              <a:rPr lang="fa-IR" sz="2400" b="1" dirty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:</a:t>
            </a:r>
            <a:r>
              <a:rPr lang="ar-SA" sz="2400" b="1" dirty="0" smtClean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endParaRPr lang="fa-IR" sz="2400" b="1" dirty="0" smtClean="0">
              <a:latin typeface="Tahoma" panose="020B060403050404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dirty="0" smtClean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دولت </a:t>
            </a:r>
            <a:r>
              <a:rPr lang="ar-SA" sz="2400" dirty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به توسعه کشت زیستی (ارگانیک)، مدیریت تلفیقی تولید، اعمال استانداردهای ملی کنترل کیفی تولیدات و فرآورده‌های کشاورزی در راستای </a:t>
            </a:r>
            <a:r>
              <a:rPr lang="ar-SA" sz="24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پوشش حداقل بیست و پنج درصد(25%) سطح تولید تا پایان برنامه ملزم شده است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fa-IR" sz="2400" b="1" dirty="0" smtClean="0">
              <a:solidFill>
                <a:srgbClr val="FF0000"/>
              </a:solidFill>
              <a:latin typeface="Tahoma" panose="020B060403050404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fa-IR" sz="2400" b="1" dirty="0" smtClean="0">
              <a:effectLst/>
              <a:latin typeface="Tahoma" panose="020B060403050404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cs typeface="B Nazanin" panose="00000400000000000000" pitchFamily="2" charset="-78"/>
              </a:rPr>
              <a:t>سیاست های کلی محیط </a:t>
            </a:r>
            <a:r>
              <a:rPr lang="ar-SA" sz="2400" b="1" dirty="0" smtClean="0">
                <a:cs typeface="B Nazanin" panose="00000400000000000000" pitchFamily="2" charset="-78"/>
              </a:rPr>
              <a:t>زیست</a:t>
            </a:r>
            <a:r>
              <a:rPr lang="fa-IR" sz="2400" b="1" dirty="0" smtClean="0">
                <a:cs typeface="B Nazanin" panose="00000400000000000000" pitchFamily="2" charset="-78"/>
              </a:rPr>
              <a:t> (ابلاغیه مقام معظم رهبری)</a:t>
            </a:r>
            <a:endParaRPr lang="fa-IR" sz="2400" b="1" dirty="0">
              <a:effectLst/>
              <a:latin typeface="Tahoma" panose="020B060403050404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/>
            <a:r>
              <a:rPr lang="ar-SA" sz="2400" dirty="0">
                <a:cs typeface="B Nazanin" panose="00000400000000000000" pitchFamily="2" charset="-78"/>
              </a:rPr>
              <a:t>8. </a:t>
            </a:r>
            <a:r>
              <a:rPr lang="ar-SA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گسترش اقتصاد سبز با تأکید بر:</a:t>
            </a:r>
            <a:endParaRPr lang="en-US" sz="2400" b="1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ar-SA" sz="2400" dirty="0">
                <a:cs typeface="B Nazanin" panose="00000400000000000000" pitchFamily="2" charset="-78"/>
              </a:rPr>
              <a:t>8.1. </a:t>
            </a:r>
            <a:r>
              <a:rPr lang="ar-SA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صنعتِ کم کربن، استفاده از انرژی های پاک، محصولات کشاورزی سالم و ارگانیک </a:t>
            </a:r>
            <a:r>
              <a:rPr lang="ar-SA" sz="2400" dirty="0">
                <a:cs typeface="B Nazanin" panose="00000400000000000000" pitchFamily="2" charset="-78"/>
              </a:rPr>
              <a:t>و مدیریّت پسماندها و پساب ها با بهره گیری از ظرفیّت ها و توانمندی های اقتصادی، اجتماعی، طبیعی و زیست محیطی</a:t>
            </a:r>
            <a:r>
              <a:rPr lang="ar-SA" sz="2400" dirty="0"/>
              <a:t>.</a:t>
            </a:r>
            <a:endParaRPr lang="en-US" sz="2400" dirty="0"/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768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logs.reuters.com/great-debate/files/2013/09/golden-rice-1024x8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t="2972" r="10293" b="5583"/>
          <a:stretch/>
        </p:blipFill>
        <p:spPr bwMode="auto">
          <a:xfrm rot="19088187">
            <a:off x="2985722" y="1636873"/>
            <a:ext cx="5608848" cy="50107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282" y="37886"/>
            <a:ext cx="11690252" cy="120032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 rtl="1"/>
            <a:r>
              <a:rPr lang="fa-IR" sz="3600" b="1" dirty="0" smtClean="0">
                <a:cs typeface="B Nazanin" panose="00000400000000000000" pitchFamily="2" charset="-78"/>
              </a:rPr>
              <a:t> چالش</a:t>
            </a:r>
            <a:r>
              <a:rPr lang="en-US" sz="3600" b="1" dirty="0" smtClean="0">
                <a:cs typeface="B Nazanin" panose="00000400000000000000" pitchFamily="2" charset="-78"/>
              </a:rPr>
              <a:t> </a:t>
            </a:r>
            <a:r>
              <a:rPr lang="fa-IR" sz="3600" b="1" dirty="0" smtClean="0">
                <a:cs typeface="B Nazanin" panose="00000400000000000000" pitchFamily="2" charset="-78"/>
              </a:rPr>
              <a:t>فنی : جایگزینی معادل محصولات دستکاری شده</a:t>
            </a:r>
            <a:r>
              <a:rPr lang="en-US" sz="3600" b="1" dirty="0" smtClean="0">
                <a:cs typeface="B Nazanin" panose="00000400000000000000" pitchFamily="2" charset="-78"/>
              </a:rPr>
              <a:t> </a:t>
            </a:r>
            <a:r>
              <a:rPr lang="fa-IR" sz="3600" b="1" dirty="0" smtClean="0">
                <a:cs typeface="B Nazanin" panose="00000400000000000000" pitchFamily="2" charset="-78"/>
              </a:rPr>
              <a:t>ژنتیکی با محصولات رایج! </a:t>
            </a:r>
            <a:r>
              <a:rPr lang="en-US" sz="3600" b="1" dirty="0">
                <a:solidFill>
                  <a:srgbClr val="FF0000"/>
                </a:solidFill>
                <a:cs typeface="B Nazanin" panose="00000400000000000000" pitchFamily="2" charset="-78"/>
              </a:rPr>
              <a:t>(Substantial Equivalence</a:t>
            </a:r>
            <a:r>
              <a:rPr lang="en-US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)</a:t>
            </a:r>
            <a:endParaRPr lang="fa-IR" sz="36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2" descr="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282" y="5981195"/>
            <a:ext cx="782981" cy="782981"/>
          </a:xfrm>
          <a:prstGeom prst="rect">
            <a:avLst/>
          </a:prstGeom>
          <a:noFill/>
        </p:spPr>
      </p:pic>
      <p:pic>
        <p:nvPicPr>
          <p:cNvPr id="7" name="Picture 2" descr="http://journal-neo.org/wp-content/uploads/2014/10/All-Rights-Reserved-Patented-Stamp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211" y="4551330"/>
            <a:ext cx="2601526" cy="146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833952" y="2005997"/>
            <a:ext cx="2392808" cy="6747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منافع اقتصادی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230957" y="2504048"/>
            <a:ext cx="2347948" cy="7597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ملاحظات سلامتی و زیست محیطی</a:t>
            </a:r>
            <a:endParaRPr lang="en-US" sz="2400" b="1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33951" y="2871700"/>
            <a:ext cx="2142910" cy="48891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cs typeface="B Nazanin" panose="00000400000000000000" pitchFamily="2" charset="-78"/>
              </a:rPr>
              <a:t>اختراع و نوآوری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833951" y="4051454"/>
            <a:ext cx="1471360" cy="4998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cs typeface="B Nazanin" panose="00000400000000000000" pitchFamily="2" charset="-78"/>
              </a:rPr>
              <a:t>انحصار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833951" y="3470517"/>
            <a:ext cx="1471360" cy="4694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cs typeface="B Nazanin" panose="00000400000000000000" pitchFamily="2" charset="-78"/>
              </a:rPr>
              <a:t>امتیاز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319171" y="3372686"/>
            <a:ext cx="1236600" cy="45372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طبیعی</a:t>
            </a:r>
            <a:endParaRPr lang="en-US" sz="2400" b="1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342305" y="3939987"/>
            <a:ext cx="1236600" cy="4094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سالم</a:t>
            </a:r>
            <a:endParaRPr lang="en-US" sz="2400" b="1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230957" y="4463051"/>
            <a:ext cx="2347948" cy="7419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ارزیابی های مشابه محصولات  رایج</a:t>
            </a:r>
            <a:endParaRPr lang="en-US" sz="2400" b="1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44195" y="6026755"/>
            <a:ext cx="1195753" cy="78298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Bt</a:t>
            </a:r>
            <a:endParaRPr lang="en-US" sz="3600" b="1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800496" y="6026755"/>
            <a:ext cx="2372289" cy="60252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سم با دز بالا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183482" y="5989276"/>
            <a:ext cx="2372289" cy="60252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پروتئین طبیعی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21" name="Left Arrow 20"/>
          <p:cNvSpPr/>
          <p:nvPr/>
        </p:nvSpPr>
        <p:spPr>
          <a:xfrm>
            <a:off x="4287985" y="6169266"/>
            <a:ext cx="1041010" cy="35509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Arrow 21"/>
          <p:cNvSpPr/>
          <p:nvPr/>
        </p:nvSpPr>
        <p:spPr>
          <a:xfrm rot="10800000">
            <a:off x="6949268" y="6169265"/>
            <a:ext cx="1041010" cy="35509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37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12"/>
          <a:stretch/>
        </p:blipFill>
        <p:spPr>
          <a:xfrm>
            <a:off x="413992" y="755224"/>
            <a:ext cx="976927" cy="2324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88" b="62343"/>
          <a:stretch/>
        </p:blipFill>
        <p:spPr>
          <a:xfrm>
            <a:off x="4300545" y="1236376"/>
            <a:ext cx="2560922" cy="10045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89"/>
          <a:stretch/>
        </p:blipFill>
        <p:spPr>
          <a:xfrm>
            <a:off x="5477191" y="5123132"/>
            <a:ext cx="2468861" cy="14635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16"/>
          <a:stretch/>
        </p:blipFill>
        <p:spPr>
          <a:xfrm>
            <a:off x="8789896" y="4440545"/>
            <a:ext cx="2852360" cy="16744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8846" y="3194638"/>
            <a:ext cx="1547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ژنوم باکتری</a:t>
            </a:r>
          </a:p>
          <a:p>
            <a:pPr algn="ctr"/>
            <a:r>
              <a:rPr lang="fa-IR" sz="1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باسیلوس تورنجنسیس</a:t>
            </a:r>
            <a:endParaRPr lang="en-US" sz="14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40914" y="1455313"/>
            <a:ext cx="244699" cy="1674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9007" y="1594108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sz="16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آنزیم</a:t>
            </a:r>
          </a:p>
          <a:p>
            <a:pPr algn="ctr"/>
            <a:r>
              <a:rPr lang="fa-IR" sz="16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برشگر</a:t>
            </a:r>
            <a:endParaRPr lang="en-US" sz="16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19543" y="2500606"/>
            <a:ext cx="1255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جدا سازی ژن</a:t>
            </a:r>
          </a:p>
          <a:p>
            <a:pPr algn="ctr" rtl="1"/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سم </a:t>
            </a:r>
            <a:r>
              <a:rPr lang="en-US" b="1" i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Bt</a:t>
            </a:r>
            <a:endParaRPr lang="en-US" b="1" i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14" t="23977" r="3741" b="27258"/>
          <a:stretch/>
        </p:blipFill>
        <p:spPr>
          <a:xfrm>
            <a:off x="2573792" y="1286772"/>
            <a:ext cx="746975" cy="1133342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>
            <a:off x="1809244" y="1756287"/>
            <a:ext cx="443504" cy="32197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3578421" y="1753279"/>
            <a:ext cx="443504" cy="32197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43"/>
          <a:stretch/>
        </p:blipFill>
        <p:spPr>
          <a:xfrm>
            <a:off x="4452360" y="3452655"/>
            <a:ext cx="4129765" cy="1060562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3879078" y="2197161"/>
            <a:ext cx="925973" cy="376784"/>
          </a:xfrm>
          <a:prstGeom prst="round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پروموتر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281661" y="2106155"/>
            <a:ext cx="1001273" cy="3767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ترمیناتور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96234" y="2367815"/>
            <a:ext cx="174156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جا سازی ژن </a:t>
            </a:r>
            <a:r>
              <a:rPr lang="en-US" b="1" i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Bt</a:t>
            </a:r>
            <a:r>
              <a:rPr lang="fa-IR" b="1" i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در </a:t>
            </a:r>
          </a:p>
          <a:p>
            <a:pPr algn="ctr" rtl="1"/>
            <a:r>
              <a:rPr lang="fa-IR" sz="1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بسته بیان ژن</a:t>
            </a:r>
            <a:endParaRPr lang="en-US" sz="16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1" name="Right Arrow 30"/>
          <p:cNvSpPr/>
          <p:nvPr/>
        </p:nvSpPr>
        <p:spPr>
          <a:xfrm rot="5400000">
            <a:off x="5359253" y="3090033"/>
            <a:ext cx="443504" cy="32197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5400000">
            <a:off x="6470683" y="4640236"/>
            <a:ext cx="443504" cy="32197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443856" y="6525949"/>
            <a:ext cx="2497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انتقال ژن سم </a:t>
            </a:r>
            <a:r>
              <a:rPr lang="en-US" b="1" i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Bt</a:t>
            </a: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به ژنوم ذرت</a:t>
            </a:r>
            <a:endParaRPr lang="en-US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9514" y="4419634"/>
            <a:ext cx="1396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sz="1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انتقال ژن سم </a:t>
            </a:r>
            <a:r>
              <a:rPr lang="en-US" sz="1600" b="1" i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Bt</a:t>
            </a:r>
            <a:r>
              <a:rPr lang="fa-IR" sz="1600" b="1" i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</a:p>
          <a:p>
            <a:pPr algn="ctr" rtl="1"/>
            <a:r>
              <a:rPr lang="fa-IR" sz="1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به وکتور پلاسمید</a:t>
            </a:r>
            <a:endParaRPr lang="en-US" sz="16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86257" y="4508835"/>
            <a:ext cx="1396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sz="1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تکثیر ژن سم </a:t>
            </a:r>
            <a:r>
              <a:rPr lang="en-US" sz="1600" b="1" i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Bt</a:t>
            </a:r>
            <a:r>
              <a:rPr lang="fa-IR" sz="1600" b="1" i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</a:p>
          <a:p>
            <a:pPr algn="ctr" rtl="1"/>
            <a:r>
              <a:rPr lang="fa-IR" sz="1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در آگروباکتریوم</a:t>
            </a:r>
            <a:endParaRPr lang="en-US" sz="16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8346392" y="5601251"/>
            <a:ext cx="443504" cy="32197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9147990" y="6114988"/>
            <a:ext cx="2369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ذرت دستکاری شده ژنتیکی</a:t>
            </a:r>
          </a:p>
          <a:p>
            <a:pPr algn="ctr" rtl="1"/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(تراریخته)</a:t>
            </a:r>
            <a:endParaRPr lang="en-US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cxnSp>
        <p:nvCxnSpPr>
          <p:cNvPr id="40" name="Straight Arrow Connector 39"/>
          <p:cNvCxnSpPr>
            <a:stCxn id="25" idx="2"/>
          </p:cNvCxnSpPr>
          <p:nvPr/>
        </p:nvCxnSpPr>
        <p:spPr>
          <a:xfrm>
            <a:off x="4342065" y="2573945"/>
            <a:ext cx="804969" cy="9697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6139202" y="2485313"/>
            <a:ext cx="652768" cy="10993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5" name="Picture 2" descr="Log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282" y="5981195"/>
            <a:ext cx="782981" cy="782981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1194408" y="83675"/>
            <a:ext cx="10323140" cy="646331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 rtl="1"/>
            <a:r>
              <a:rPr lang="fa-IR" sz="3600" b="1" dirty="0" smtClean="0">
                <a:cs typeface="B Nazanin" panose="00000400000000000000" pitchFamily="2" charset="-78"/>
              </a:rPr>
              <a:t> تناقض 1: انتقال ژن در ورای قوانین طبیعت و اصول زیستی رایج</a:t>
            </a:r>
          </a:p>
        </p:txBody>
      </p:sp>
      <p:pic>
        <p:nvPicPr>
          <p:cNvPr id="1030" name="Picture 6" descr="https://upload.wikimedia.org/wikipedia/commons/d/d3/Genegu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497" y="4373988"/>
            <a:ext cx="1650019" cy="2200921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ight Arrow 49"/>
          <p:cNvSpPr/>
          <p:nvPr/>
        </p:nvSpPr>
        <p:spPr>
          <a:xfrm flipV="1">
            <a:off x="3675710" y="5635433"/>
            <a:ext cx="1923232" cy="34576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8233126" y="1764753"/>
            <a:ext cx="33265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rgbClr val="333399"/>
                </a:solidFill>
                <a:cs typeface="B Nazanin" panose="00000400000000000000" pitchFamily="2" charset="-78"/>
              </a:rPr>
              <a:t>پروموتر ویروسهای بدخیم!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rgbClr val="333399"/>
                </a:solidFill>
                <a:cs typeface="B Nazanin" panose="00000400000000000000" pitchFamily="2" charset="-78"/>
              </a:rPr>
              <a:t>انتقال ژن مقاومت به آنتی بیوتیک!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rgbClr val="333399"/>
                </a:solidFill>
                <a:cs typeface="B Nazanin" panose="00000400000000000000" pitchFamily="2" charset="-78"/>
              </a:rPr>
              <a:t>بیان دائم ژن و خارج از کنترل!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rgbClr val="333399"/>
                </a:solidFill>
                <a:cs typeface="B Nazanin" panose="00000400000000000000" pitchFamily="2" charset="-78"/>
              </a:rPr>
              <a:t>عدم قطعیت در مکان و موقعیت!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rgbClr val="333399"/>
                </a:solidFill>
                <a:cs typeface="B Nazanin" panose="00000400000000000000" pitchFamily="2" charset="-78"/>
              </a:rPr>
              <a:t>عدم فطعیت در تعداد نسخه های ژن!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rgbClr val="333399"/>
                </a:solidFill>
                <a:cs typeface="B Nazanin" panose="00000400000000000000" pitchFamily="2" charset="-78"/>
              </a:rPr>
              <a:t>اخلال در عملکرد سایر ژنها</a:t>
            </a:r>
            <a:endParaRPr lang="en-US" b="1" dirty="0">
              <a:solidFill>
                <a:srgbClr val="333399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9158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42996" y="100698"/>
            <a:ext cx="93778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3600" b="1" dirty="0" smtClean="0">
                <a:cs typeface="B Nazanin" panose="00000400000000000000" pitchFamily="2" charset="-78"/>
              </a:rPr>
              <a:t>تناقض 2: تغییر در بیان پروتئین ها و مسیرهای بیوشیمیایی</a:t>
            </a:r>
            <a:endParaRPr lang="en-US" sz="3600" b="1" i="1" dirty="0"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441" y="4009337"/>
            <a:ext cx="26925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Sandra C.C. </a:t>
            </a:r>
            <a:r>
              <a:rPr lang="en-US" sz="1400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Arrudaa</a:t>
            </a:r>
            <a:r>
              <a:rPr lang="fa-IR" sz="14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et. al: </a:t>
            </a:r>
            <a:r>
              <a:rPr lang="en-US" sz="14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Comparative studies focusing on transgenic </a:t>
            </a:r>
            <a:r>
              <a:rPr lang="en-US" sz="14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cp4EPSPS </a:t>
            </a:r>
            <a:r>
              <a:rPr lang="en-US" sz="14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 and </a:t>
            </a:r>
            <a:r>
              <a:rPr lang="en-US" sz="14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non-transgenic </a:t>
            </a:r>
            <a:r>
              <a:rPr lang="en-US" sz="14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soybean </a:t>
            </a:r>
            <a:r>
              <a:rPr lang="en-US" sz="14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plants: An </a:t>
            </a:r>
            <a:r>
              <a:rPr lang="en-US" sz="14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of protein species and </a:t>
            </a:r>
            <a:r>
              <a:rPr lang="en-US" sz="14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enzymes, In: </a:t>
            </a:r>
            <a:r>
              <a:rPr lang="pt-BR" sz="1400" b="1" i="1" spc="-15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 o u r n a l </a:t>
            </a:r>
            <a:r>
              <a:rPr lang="fa-IR" sz="1400" b="1" i="1" spc="-15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i="1" spc="-15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f</a:t>
            </a:r>
            <a:r>
              <a:rPr lang="fa-IR" sz="1400" b="1" i="1" spc="-15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i="1" spc="-15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r o t e o m i c s </a:t>
            </a:r>
            <a:r>
              <a:rPr lang="fa-IR" sz="1400" b="1" i="1" spc="-15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i="1" spc="-15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3 ( 2 0 1 3 ) 1 0 7 – 1 1 6</a:t>
            </a:r>
            <a:endParaRPr lang="en-US" sz="1400" b="1" i="1" spc="-150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1" b="3139"/>
          <a:stretch/>
        </p:blipFill>
        <p:spPr>
          <a:xfrm>
            <a:off x="2992814" y="1039441"/>
            <a:ext cx="7216726" cy="5686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92" y="5609775"/>
            <a:ext cx="852522" cy="947783"/>
          </a:xfrm>
          <a:prstGeom prst="rect">
            <a:avLst/>
          </a:prstGeom>
        </p:spPr>
      </p:pic>
      <p:pic>
        <p:nvPicPr>
          <p:cNvPr id="8" name="Picture 2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8152" y="5609775"/>
            <a:ext cx="923260" cy="92326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601177" y="1241946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pH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1083972" y="2529098"/>
            <a:ext cx="1861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سویای </a:t>
            </a: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تراریخته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0165521" y="3469593"/>
            <a:ext cx="1710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2400" b="1" dirty="0">
                <a:solidFill>
                  <a:srgbClr val="333399"/>
                </a:solidFill>
                <a:cs typeface="B Nazanin" panose="00000400000000000000" pitchFamily="2" charset="-78"/>
              </a:rPr>
              <a:t>سویای </a:t>
            </a:r>
            <a:r>
              <a:rPr lang="fa-IR" sz="2400" b="1" dirty="0" smtClean="0">
                <a:solidFill>
                  <a:srgbClr val="333399"/>
                </a:solidFill>
                <a:cs typeface="B Nazanin" panose="00000400000000000000" pitchFamily="2" charset="-78"/>
              </a:rPr>
              <a:t>معمولی</a:t>
            </a:r>
            <a:endParaRPr lang="en-US" sz="2400" b="1" i="1" dirty="0">
              <a:solidFill>
                <a:srgbClr val="333399"/>
              </a:solidFill>
              <a:cs typeface="B Nazanin" panose="00000400000000000000" pitchFamily="2" charset="-78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802744" y="3059285"/>
            <a:ext cx="2825528" cy="18702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455989" y="3059285"/>
            <a:ext cx="1966776" cy="14995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270609" y="2516621"/>
            <a:ext cx="1899139" cy="972167"/>
          </a:xfrm>
          <a:prstGeom prst="straightConnector1">
            <a:avLst/>
          </a:prstGeom>
          <a:ln>
            <a:solidFill>
              <a:srgbClr val="33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729177" y="2629782"/>
            <a:ext cx="2107104" cy="859006"/>
          </a:xfrm>
          <a:prstGeom prst="straightConnector1">
            <a:avLst/>
          </a:prstGeom>
          <a:ln>
            <a:solidFill>
              <a:srgbClr val="33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946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6611" y="153923"/>
            <a:ext cx="12065390" cy="1077218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 rtl="1"/>
            <a:r>
              <a:rPr lang="fa-IR" sz="3600" b="1" dirty="0" smtClean="0">
                <a:cs typeface="B Nazanin" panose="00000400000000000000" pitchFamily="2" charset="-78"/>
              </a:rPr>
              <a:t>تناقض 3 : بلوغ ناقص پروتئینهای تولید شده در </a:t>
            </a:r>
            <a:r>
              <a:rPr lang="en-US" sz="3600" b="1" dirty="0" smtClean="0">
                <a:cs typeface="B Nazanin" panose="00000400000000000000" pitchFamily="2" charset="-78"/>
              </a:rPr>
              <a:t>GMO</a:t>
            </a:r>
            <a:endParaRPr lang="fa-IR" sz="3600" b="1" dirty="0" smtClean="0">
              <a:cs typeface="B Nazanin" panose="00000400000000000000" pitchFamily="2" charset="-78"/>
            </a:endParaRPr>
          </a:p>
          <a:p>
            <a:pPr algn="ctr" rtl="1"/>
            <a:r>
              <a:rPr lang="en-US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(</a:t>
            </a:r>
            <a:r>
              <a:rPr lang="en-US" sz="2800" b="1" dirty="0">
                <a:solidFill>
                  <a:srgbClr val="FF0000"/>
                </a:solidFill>
                <a:latin typeface="Linux Libertine"/>
              </a:rPr>
              <a:t>Post-translational </a:t>
            </a:r>
            <a:r>
              <a:rPr lang="en-US" sz="2800" b="1" dirty="0" smtClean="0">
                <a:solidFill>
                  <a:srgbClr val="FF0000"/>
                </a:solidFill>
                <a:latin typeface="Linux Libertine"/>
              </a:rPr>
              <a:t>Modification</a:t>
            </a:r>
            <a:r>
              <a:rPr lang="en-US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)</a:t>
            </a:r>
            <a:endParaRPr lang="fa-IR" sz="2800" b="1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3048" y="1425964"/>
            <a:ext cx="10769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7030A0"/>
                </a:solidFill>
                <a:cs typeface="B Nazanin" panose="00000400000000000000" pitchFamily="2" charset="-78"/>
              </a:rPr>
              <a:t>فسفوریلاسیون، متیلاسیون، گلیکولیزاسیون</a:t>
            </a:r>
            <a:r>
              <a:rPr lang="fa-IR" sz="2400" b="1" dirty="0">
                <a:solidFill>
                  <a:srgbClr val="7030A0"/>
                </a:solidFill>
                <a:cs typeface="B Nazanin" panose="00000400000000000000" pitchFamily="2" charset="-78"/>
              </a:rPr>
              <a:t>،</a:t>
            </a:r>
            <a:r>
              <a:rPr lang="fa-IR" sz="2400" b="1" dirty="0" smtClean="0">
                <a:solidFill>
                  <a:srgbClr val="7030A0"/>
                </a:solidFill>
                <a:cs typeface="B Nazanin" panose="00000400000000000000" pitchFamily="2" charset="-78"/>
              </a:rPr>
              <a:t>تشکیل پلهای دی سولفید، اتصال چربیها، تاخوردگی و ...</a:t>
            </a:r>
            <a:endParaRPr lang="en-US" sz="2400" b="1" dirty="0">
              <a:solidFill>
                <a:srgbClr val="7030A0"/>
              </a:solidFill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1" t="14003" r="16578" b="15676"/>
          <a:stretch/>
        </p:blipFill>
        <p:spPr>
          <a:xfrm>
            <a:off x="6119446" y="1833427"/>
            <a:ext cx="5928432" cy="43552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t="7744" r="10205" b="10000"/>
          <a:stretch/>
        </p:blipFill>
        <p:spPr>
          <a:xfrm>
            <a:off x="142282" y="1875094"/>
            <a:ext cx="5621570" cy="41061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391852" y="6188671"/>
            <a:ext cx="2098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تراریخته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Cry2aa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282" y="5981195"/>
            <a:ext cx="782981" cy="782981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903741" y="6139469"/>
            <a:ext cx="1845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طبیعی</a:t>
            </a:r>
            <a:r>
              <a:rPr lang="en-US" sz="24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Cry2aa</a:t>
            </a:r>
            <a:endParaRPr lang="en-US" sz="24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4975" y="6168715"/>
            <a:ext cx="33086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Sandra C.C. </a:t>
            </a:r>
            <a:r>
              <a:rPr lang="en-US" sz="1400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Arrudaa</a:t>
            </a:r>
            <a:r>
              <a:rPr lang="fa-IR" sz="14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et. al: </a:t>
            </a:r>
            <a:r>
              <a:rPr lang="pt-BR" sz="1400" b="1" i="1" spc="-15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pt-BR" sz="1400" b="1" i="1" spc="-15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u r n a l </a:t>
            </a:r>
            <a:r>
              <a:rPr lang="fa-IR" sz="1400" b="1" i="1" spc="-15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i="1" spc="-15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f</a:t>
            </a:r>
            <a:r>
              <a:rPr lang="fa-IR" sz="1400" b="1" i="1" spc="-15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i="1" spc="-15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r o t e o m i c s </a:t>
            </a:r>
            <a:r>
              <a:rPr lang="fa-IR" sz="1400" b="1" i="1" spc="-15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i="1" spc="-15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3 ( 2 0 1 3 ) 1 0 7 – 1 1 6</a:t>
            </a:r>
            <a:endParaRPr lang="en-US" sz="1400" b="1" i="1" spc="-150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362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611" y="153923"/>
            <a:ext cx="12065390" cy="120032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 rtl="1"/>
            <a:r>
              <a:rPr lang="fa-IR" sz="3600" b="1" dirty="0" smtClean="0">
                <a:cs typeface="B Nazanin" panose="00000400000000000000" pitchFamily="2" charset="-78"/>
              </a:rPr>
              <a:t>تناقض 4 : محصولات دستکاری شده ژنتیکی موجب تشدید</a:t>
            </a:r>
            <a:endParaRPr lang="en-US" sz="3600" b="1" dirty="0" smtClean="0">
              <a:cs typeface="B Nazanin" panose="00000400000000000000" pitchFamily="2" charset="-78"/>
            </a:endParaRPr>
          </a:p>
          <a:p>
            <a:pPr algn="ctr" rtl="1"/>
            <a:r>
              <a:rPr lang="fa-IR" sz="3600" b="1" dirty="0" smtClean="0">
                <a:cs typeface="B Nazanin" panose="00000400000000000000" pitchFamily="2" charset="-78"/>
              </a:rPr>
              <a:t>تنش اکسیداتیو می شوند </a:t>
            </a:r>
            <a:r>
              <a:rPr lang="en-US" sz="3600" b="1" dirty="0" smtClean="0">
                <a:cs typeface="B Nazanin" panose="00000400000000000000" pitchFamily="2" charset="-78"/>
              </a:rPr>
              <a:t> </a:t>
            </a:r>
            <a:r>
              <a:rPr lang="en-US" sz="3600" b="1" dirty="0">
                <a:solidFill>
                  <a:srgbClr val="FF0000"/>
                </a:solidFill>
                <a:cs typeface="B Nazanin" panose="00000400000000000000" pitchFamily="2" charset="-78"/>
              </a:rPr>
              <a:t>(</a:t>
            </a:r>
            <a:r>
              <a:rPr lang="en-US" sz="3600" b="1" dirty="0">
                <a:solidFill>
                  <a:srgbClr val="FF0000"/>
                </a:solidFill>
                <a:latin typeface="Linux Libertine"/>
              </a:rPr>
              <a:t>Oxidative Stress</a:t>
            </a:r>
            <a:r>
              <a:rPr lang="en-US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)</a:t>
            </a:r>
            <a:endParaRPr lang="fa-IR" sz="36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52361" y="1808839"/>
            <a:ext cx="1913206" cy="14349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rgbClr val="333399"/>
                </a:solidFill>
                <a:cs typeface="B Titr" panose="00000700000000000000" pitchFamily="2" charset="-78"/>
              </a:rPr>
              <a:t>استرس اکسیداتیو</a:t>
            </a:r>
            <a:endParaRPr lang="en-US" sz="2400" dirty="0">
              <a:solidFill>
                <a:srgbClr val="333399"/>
              </a:solidFill>
              <a:cs typeface="B Titr" panose="000007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125167" y="1829499"/>
            <a:ext cx="3513589" cy="14349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solidFill>
                  <a:srgbClr val="333399"/>
                </a:solidFill>
                <a:cs typeface="B Titr" panose="00000700000000000000" pitchFamily="2" charset="-78"/>
              </a:rPr>
              <a:t>تولید سموم  و اکسیدانت ها: سوپراکسیدها، رادیکالهای آزاد، پراکسیدها</a:t>
            </a:r>
            <a:r>
              <a:rPr lang="en-US" sz="2400" dirty="0" smtClean="0">
                <a:solidFill>
                  <a:srgbClr val="333399"/>
                </a:solidFill>
                <a:cs typeface="B Titr" panose="00000700000000000000" pitchFamily="2" charset="-78"/>
              </a:rPr>
              <a:t> </a:t>
            </a:r>
            <a:r>
              <a:rPr lang="fa-IR" sz="2400" dirty="0" smtClean="0">
                <a:solidFill>
                  <a:srgbClr val="333399"/>
                </a:solidFill>
                <a:cs typeface="B Titr" panose="00000700000000000000" pitchFamily="2" charset="-78"/>
              </a:rPr>
              <a:t> و ...</a:t>
            </a:r>
            <a:endParaRPr lang="en-US" sz="2400" dirty="0">
              <a:solidFill>
                <a:srgbClr val="333399"/>
              </a:solidFill>
              <a:cs typeface="B Titr" panose="000007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96755" y="1829499"/>
            <a:ext cx="1913206" cy="1434905"/>
          </a:xfrm>
          <a:prstGeom prst="roundRect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200" dirty="0" smtClean="0">
                <a:solidFill>
                  <a:srgbClr val="333399"/>
                </a:solidFill>
                <a:cs typeface="B Titr" panose="00000700000000000000" pitchFamily="2" charset="-78"/>
              </a:rPr>
              <a:t>آسیب به </a:t>
            </a:r>
            <a:r>
              <a:rPr lang="en-US" sz="2200" dirty="0" smtClean="0">
                <a:solidFill>
                  <a:srgbClr val="333399"/>
                </a:solidFill>
                <a:cs typeface="B Titr" panose="00000700000000000000" pitchFamily="2" charset="-78"/>
              </a:rPr>
              <a:t>DNA </a:t>
            </a:r>
            <a:r>
              <a:rPr lang="fa-IR" sz="2200" dirty="0" smtClean="0">
                <a:solidFill>
                  <a:srgbClr val="333399"/>
                </a:solidFill>
                <a:cs typeface="B Titr" panose="00000700000000000000" pitchFamily="2" charset="-78"/>
              </a:rPr>
              <a:t> و تخلیه </a:t>
            </a:r>
            <a:r>
              <a:rPr lang="en-US" sz="2200" dirty="0" smtClean="0">
                <a:solidFill>
                  <a:srgbClr val="333399"/>
                </a:solidFill>
                <a:cs typeface="B Titr" panose="00000700000000000000" pitchFamily="2" charset="-78"/>
              </a:rPr>
              <a:t>ATP</a:t>
            </a:r>
            <a:r>
              <a:rPr lang="fa-IR" sz="2200" dirty="0" smtClean="0">
                <a:solidFill>
                  <a:srgbClr val="333399"/>
                </a:solidFill>
                <a:cs typeface="B Titr" panose="00000700000000000000" pitchFamily="2" charset="-78"/>
              </a:rPr>
              <a:t> سلولی</a:t>
            </a:r>
            <a:endParaRPr lang="en-US" sz="2200" dirty="0">
              <a:solidFill>
                <a:srgbClr val="333399"/>
              </a:solidFill>
              <a:cs typeface="B Titr" panose="000007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51364" y="5725310"/>
            <a:ext cx="2478258" cy="105507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solidFill>
                  <a:srgbClr val="333399"/>
                </a:solidFill>
                <a:cs typeface="B Titr" panose="00000700000000000000" pitchFamily="2" charset="-78"/>
              </a:rPr>
              <a:t>واکنشهای سم زدایی</a:t>
            </a:r>
          </a:p>
          <a:p>
            <a:pPr algn="ctr" rtl="1"/>
            <a:r>
              <a:rPr lang="en-US" sz="2400" dirty="0" smtClean="0">
                <a:solidFill>
                  <a:srgbClr val="333399"/>
                </a:solidFill>
                <a:cs typeface="B Titr" panose="00000700000000000000" pitchFamily="2" charset="-78"/>
              </a:rPr>
              <a:t>Detoxification</a:t>
            </a:r>
            <a:endParaRPr lang="en-US" sz="2400" dirty="0">
              <a:solidFill>
                <a:srgbClr val="333399"/>
              </a:solidFill>
              <a:cs typeface="B Titr" panose="000007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196755" y="4276576"/>
            <a:ext cx="1913206" cy="1434905"/>
          </a:xfrm>
          <a:prstGeom prst="roundRect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200" dirty="0" smtClean="0">
                <a:solidFill>
                  <a:srgbClr val="333399"/>
                </a:solidFill>
                <a:cs typeface="B Titr" panose="00000700000000000000" pitchFamily="2" charset="-78"/>
              </a:rPr>
              <a:t>آلزایمر، پارکینسون، اوتیسم، هانتیگتون</a:t>
            </a:r>
            <a:endParaRPr lang="en-US" sz="2200" dirty="0">
              <a:solidFill>
                <a:srgbClr val="333399"/>
              </a:solidFill>
              <a:cs typeface="B Titr" panose="000007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20782" y="5685244"/>
            <a:ext cx="2431954" cy="11352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solidFill>
                  <a:srgbClr val="333399"/>
                </a:solidFill>
                <a:cs typeface="B Titr" panose="00000700000000000000" pitchFamily="2" charset="-78"/>
              </a:rPr>
              <a:t>خنثی سازی استرس اکسیداتیو</a:t>
            </a:r>
            <a:endParaRPr lang="en-US" sz="2400" dirty="0">
              <a:solidFill>
                <a:srgbClr val="333399"/>
              </a:solidFill>
              <a:cs typeface="B Titr" panose="00000700000000000000" pitchFamily="2" charset="-78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090632" y="2281248"/>
            <a:ext cx="918875" cy="49008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ight Arrow 10"/>
          <p:cNvSpPr/>
          <p:nvPr/>
        </p:nvSpPr>
        <p:spPr>
          <a:xfrm>
            <a:off x="7638756" y="2281249"/>
            <a:ext cx="731521" cy="4900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5676542" y="3379963"/>
            <a:ext cx="627903" cy="49008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ight Arrow 12"/>
          <p:cNvSpPr/>
          <p:nvPr/>
        </p:nvSpPr>
        <p:spPr>
          <a:xfrm rot="10800000">
            <a:off x="3726981" y="6020725"/>
            <a:ext cx="918875" cy="49008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ight Arrow 13"/>
          <p:cNvSpPr/>
          <p:nvPr/>
        </p:nvSpPr>
        <p:spPr>
          <a:xfrm rot="5400000">
            <a:off x="9693920" y="3525447"/>
            <a:ext cx="918875" cy="4900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8451166" y="2281249"/>
            <a:ext cx="731521" cy="4900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endCxn id="19" idx="1"/>
          </p:cNvCxnSpPr>
          <p:nvPr/>
        </p:nvCxnSpPr>
        <p:spPr>
          <a:xfrm>
            <a:off x="4186418" y="3495718"/>
            <a:ext cx="3843862" cy="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282" y="5981195"/>
            <a:ext cx="782981" cy="782981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8030280" y="3311052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GMO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751364" y="3985608"/>
            <a:ext cx="2478258" cy="105507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solidFill>
                  <a:srgbClr val="333399"/>
                </a:solidFill>
                <a:cs typeface="B Titr" panose="00000700000000000000" pitchFamily="2" charset="-78"/>
              </a:rPr>
              <a:t>فعال شدن متابولیت های ثانویه</a:t>
            </a:r>
            <a:endParaRPr lang="en-US" sz="2400" dirty="0">
              <a:solidFill>
                <a:srgbClr val="333399"/>
              </a:solidFill>
              <a:cs typeface="B Titr" panose="00000700000000000000" pitchFamily="2" charset="-78"/>
            </a:endParaRPr>
          </a:p>
        </p:txBody>
      </p:sp>
      <p:sp>
        <p:nvSpPr>
          <p:cNvPr id="21" name="Right Arrow 20"/>
          <p:cNvSpPr/>
          <p:nvPr/>
        </p:nvSpPr>
        <p:spPr>
          <a:xfrm rot="5400000">
            <a:off x="5676541" y="5142172"/>
            <a:ext cx="627903" cy="49008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5"/>
          <p:cNvSpPr/>
          <p:nvPr/>
        </p:nvSpPr>
        <p:spPr>
          <a:xfrm>
            <a:off x="7349461" y="6265768"/>
            <a:ext cx="37080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Anthony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Samsel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Entropy </a:t>
            </a:r>
            <a:r>
              <a:rPr lang="en-US" sz="1400" b="1" dirty="0"/>
              <a:t>2013</a:t>
            </a:r>
            <a:r>
              <a:rPr lang="en-US" sz="1400" dirty="0"/>
              <a:t>, </a:t>
            </a:r>
            <a:r>
              <a:rPr lang="en-US" sz="1400" i="1" dirty="0"/>
              <a:t>15</a:t>
            </a:r>
            <a:r>
              <a:rPr lang="en-US" sz="1400" dirty="0"/>
              <a:t>, 1416-1463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127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2452" y="169393"/>
            <a:ext cx="11394071" cy="646331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 smtClean="0">
                <a:cs typeface="B Nazanin" panose="00000400000000000000" pitchFamily="2" charset="-78"/>
              </a:rPr>
              <a:t>تشدید استرس اکسیداتیو: </a:t>
            </a:r>
            <a:r>
              <a:rPr lang="fa-IR" sz="3600" b="1" dirty="0" smtClean="0">
                <a:cs typeface="B Nazanin" panose="00000400000000000000" pitchFamily="2" charset="-78"/>
              </a:rPr>
              <a:t>تجمع نوروتوکسین فرمالدهید در سویای تراریخته</a:t>
            </a:r>
            <a:endParaRPr lang="en-US" sz="3600" b="1" dirty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3364" y="6162873"/>
            <a:ext cx="102922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A. Shiva Ayyadurai*, </a:t>
            </a:r>
            <a:r>
              <a:rPr lang="en-US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Prabhakar</a:t>
            </a:r>
            <a:r>
              <a:rPr lang="en-US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Deonikar</a:t>
            </a:r>
            <a:r>
              <a:rPr lang="en-US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GMOs Accumulate Formaldehyde </a:t>
            </a:r>
            <a:r>
              <a:rPr lang="pt-BR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Disrupt </a:t>
            </a:r>
            <a:r>
              <a:rPr 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Molecular Systems </a:t>
            </a:r>
            <a:r>
              <a:rPr lang="en-US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Equilibria? Systems </a:t>
            </a:r>
            <a:r>
              <a:rPr 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Biology May Provide </a:t>
            </a:r>
            <a:r>
              <a:rPr lang="en-US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Answers, </a:t>
            </a:r>
            <a:r>
              <a:rPr lang="en-US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In: </a:t>
            </a:r>
            <a:r>
              <a:rPr lang="fr-FR" b="1" i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Agricultural </a:t>
            </a:r>
            <a:r>
              <a:rPr lang="fr-FR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Sciences, 2015, 6, 630-662</a:t>
            </a:r>
            <a:endParaRPr lang="en-US" b="1" i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74"/>
          <a:stretch/>
        </p:blipFill>
        <p:spPr>
          <a:xfrm>
            <a:off x="1452488" y="1056684"/>
            <a:ext cx="9550729" cy="408501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452488" y="5310516"/>
            <a:ext cx="9596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بر خلاف سویای معمولی</a:t>
            </a:r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، در اثر اختلالات بیوشیمایی در سویای </a:t>
            </a: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تراریخته، فرمالدهید تولید شده سم زدایی نمی شود و تجمع این سم باعث  در شرایط تنش اکسیداتیو در گیاه تشدید می شود.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فرمالدهید در جانوران موجب تجمع تائو پروتئینها در اطراف سلولهای عصبی و بیماری آلزایمر شود.</a:t>
            </a:r>
            <a:endParaRPr lang="en-US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0" y="6200289"/>
            <a:ext cx="1143000" cy="571500"/>
          </a:xfrm>
          <a:prstGeom prst="rect">
            <a:avLst/>
          </a:prstGeom>
        </p:spPr>
      </p:pic>
      <p:pic>
        <p:nvPicPr>
          <p:cNvPr id="9" name="Picture 2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794" y="5885944"/>
            <a:ext cx="923260" cy="923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848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0/0a/Skin_Microbiome20169-3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4" b="6161"/>
          <a:stretch/>
        </p:blipFill>
        <p:spPr bwMode="auto">
          <a:xfrm>
            <a:off x="2363373" y="1354252"/>
            <a:ext cx="6949437" cy="539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upload.wikimedia.org/wikipedia/commons/0/0a/Skin_Microbiome20169-3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" t="3686" r="76141" b="69867"/>
          <a:stretch/>
        </p:blipFill>
        <p:spPr bwMode="auto">
          <a:xfrm>
            <a:off x="126611" y="1758461"/>
            <a:ext cx="2236762" cy="389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611" y="153923"/>
            <a:ext cx="12065390" cy="120032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 rtl="1"/>
            <a:r>
              <a:rPr lang="fa-IR" sz="3600" b="1" dirty="0" smtClean="0">
                <a:cs typeface="B Nazanin" panose="00000400000000000000" pitchFamily="2" charset="-78"/>
              </a:rPr>
              <a:t>تناقض </a:t>
            </a:r>
            <a:r>
              <a:rPr lang="fa-IR" sz="3600" b="1" dirty="0">
                <a:cs typeface="B Nazanin" panose="00000400000000000000" pitchFamily="2" charset="-78"/>
              </a:rPr>
              <a:t>5</a:t>
            </a:r>
            <a:r>
              <a:rPr lang="fa-IR" sz="3600" b="1" dirty="0" smtClean="0">
                <a:cs typeface="B Nazanin" panose="00000400000000000000" pitchFamily="2" charset="-78"/>
              </a:rPr>
              <a:t> : آسیب بقایای سموم محصولات دستکاری شده ژنتیکی به</a:t>
            </a:r>
          </a:p>
          <a:p>
            <a:pPr algn="ctr" rtl="1"/>
            <a:r>
              <a:rPr lang="fa-IR" sz="3600" b="1" dirty="0" smtClean="0">
                <a:cs typeface="B Nazanin" panose="00000400000000000000" pitchFamily="2" charset="-78"/>
              </a:rPr>
              <a:t> فلور میکروبی بدن </a:t>
            </a:r>
            <a:r>
              <a:rPr lang="en-US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(</a:t>
            </a:r>
            <a:r>
              <a:rPr lang="en-US" sz="3600" b="1" dirty="0" smtClean="0">
                <a:solidFill>
                  <a:srgbClr val="FF0000"/>
                </a:solidFill>
                <a:latin typeface="Linux Libertine"/>
              </a:rPr>
              <a:t>Microbiome</a:t>
            </a:r>
            <a:r>
              <a:rPr lang="en-US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)</a:t>
            </a:r>
            <a:endParaRPr lang="fa-IR" sz="36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92421" y="3083869"/>
            <a:ext cx="2519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cs typeface="B Nazanin" panose="00000400000000000000" pitchFamily="2" charset="-78"/>
              </a:rPr>
              <a:t>تعداد باکتریهای موجود در بدن 10 برابر تعداد سلولهای بدن است (6 میلیارد)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fa-IR" sz="2400" b="1" dirty="0" smtClean="0">
              <a:cs typeface="B Nazanin" panose="00000400000000000000" pitchFamily="2" charset="-78"/>
            </a:endParaRPr>
          </a:p>
        </p:txBody>
      </p:sp>
      <p:pic>
        <p:nvPicPr>
          <p:cNvPr id="6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794" y="5885944"/>
            <a:ext cx="923260" cy="923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1104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49720" y="1430248"/>
            <a:ext cx="1913206" cy="14349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rgbClr val="333399"/>
                </a:solidFill>
                <a:cs typeface="B Titr" panose="00000700000000000000" pitchFamily="2" charset="-78"/>
              </a:rPr>
              <a:t>گلایفوسیت</a:t>
            </a:r>
            <a:endParaRPr lang="en-US" sz="2400" dirty="0">
              <a:solidFill>
                <a:srgbClr val="333399"/>
              </a:solidFill>
              <a:cs typeface="B Titr" panose="000007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551907" y="1430248"/>
            <a:ext cx="3053940" cy="14349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solidFill>
                  <a:srgbClr val="333399"/>
                </a:solidFill>
                <a:cs typeface="B Titr" panose="00000700000000000000" pitchFamily="2" charset="-78"/>
              </a:rPr>
              <a:t>تخریب باکتری </a:t>
            </a:r>
            <a:r>
              <a:rPr lang="en-US" sz="2400" b="1" dirty="0" err="1" smtClean="0">
                <a:solidFill>
                  <a:srgbClr val="333399"/>
                </a:solidFill>
                <a:cs typeface="B Titr" panose="00000700000000000000" pitchFamily="2" charset="-78"/>
              </a:rPr>
              <a:t>Sutterella</a:t>
            </a:r>
            <a:r>
              <a:rPr lang="fa-IR" sz="2400" dirty="0" smtClean="0">
                <a:solidFill>
                  <a:srgbClr val="333399"/>
                </a:solidFill>
                <a:cs typeface="B Titr" panose="00000700000000000000" pitchFamily="2" charset="-78"/>
              </a:rPr>
              <a:t> در لوله گوارش کودکان</a:t>
            </a:r>
            <a:endParaRPr lang="en-US" sz="2400" dirty="0">
              <a:solidFill>
                <a:srgbClr val="333399"/>
              </a:solidFill>
              <a:cs typeface="B Titr" panose="000007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014035" y="3694249"/>
            <a:ext cx="2430194" cy="1434905"/>
          </a:xfrm>
          <a:prstGeom prst="roundRect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200" dirty="0" smtClean="0">
                <a:solidFill>
                  <a:srgbClr val="333399"/>
                </a:solidFill>
                <a:cs typeface="B Titr" panose="00000700000000000000" pitchFamily="2" charset="-78"/>
              </a:rPr>
              <a:t>اخلال در آنزیمهای </a:t>
            </a:r>
            <a:r>
              <a:rPr lang="en-US" sz="2200" dirty="0" smtClean="0">
                <a:solidFill>
                  <a:srgbClr val="333399"/>
                </a:solidFill>
                <a:cs typeface="B Titr" panose="00000700000000000000" pitchFamily="2" charset="-78"/>
              </a:rPr>
              <a:t>Cytochrome P450</a:t>
            </a:r>
            <a:endParaRPr lang="en-US" sz="2200" dirty="0">
              <a:solidFill>
                <a:srgbClr val="333399"/>
              </a:solidFill>
              <a:cs typeface="B Titr" panose="000007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82306" y="4649235"/>
            <a:ext cx="1913206" cy="1434905"/>
          </a:xfrm>
          <a:prstGeom prst="roundRect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200" dirty="0" smtClean="0">
                <a:solidFill>
                  <a:srgbClr val="333399"/>
                </a:solidFill>
                <a:cs typeface="B Titr" panose="00000700000000000000" pitchFamily="2" charset="-78"/>
              </a:rPr>
              <a:t>آلزایمر، پارکینسون، اوتیسم، هانتیگتون</a:t>
            </a:r>
            <a:endParaRPr lang="en-US" sz="2200" dirty="0">
              <a:solidFill>
                <a:srgbClr val="333399"/>
              </a:solidFill>
              <a:cs typeface="B Titr" panose="00000700000000000000" pitchFamily="2" charset="-78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899537" y="1850379"/>
            <a:ext cx="918875" cy="49008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ight Arrow 8"/>
          <p:cNvSpPr/>
          <p:nvPr/>
        </p:nvSpPr>
        <p:spPr>
          <a:xfrm rot="5400000">
            <a:off x="5233181" y="2985871"/>
            <a:ext cx="731521" cy="4900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9859877" y="3034658"/>
            <a:ext cx="738510" cy="4900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1015" y="6250811"/>
            <a:ext cx="11816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Williams, B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L.; Hornig, M.; Parekh, T.;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Lipkin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W. I. (2012). 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"Application of Novel PCR-Based Methods for Detection, Quantitation, and Phylogenetic Characterization of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Sutterella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Species in Intestinal Biopsy Samples from Children with Autism and Gastrointestinal Disturbances"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MBio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(1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071972" y="1377970"/>
            <a:ext cx="3053940" cy="14349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solidFill>
                  <a:srgbClr val="333399"/>
                </a:solidFill>
                <a:cs typeface="B Titr" panose="00000700000000000000" pitchFamily="2" charset="-78"/>
              </a:rPr>
              <a:t>تخریب مسیر </a:t>
            </a:r>
            <a:r>
              <a:rPr lang="en-US" sz="2400" dirty="0" smtClean="0">
                <a:solidFill>
                  <a:srgbClr val="333399"/>
                </a:solidFill>
                <a:cs typeface="B Titr" panose="00000700000000000000" pitchFamily="2" charset="-78"/>
              </a:rPr>
              <a:t>Shikimate</a:t>
            </a:r>
            <a:r>
              <a:rPr lang="fa-IR" sz="2400" dirty="0" smtClean="0">
                <a:solidFill>
                  <a:srgbClr val="333399"/>
                </a:solidFill>
                <a:cs typeface="B Titr" panose="00000700000000000000" pitchFamily="2" charset="-78"/>
              </a:rPr>
              <a:t> در </a:t>
            </a:r>
            <a:r>
              <a:rPr lang="fa-IR" sz="2400" dirty="0" smtClean="0">
                <a:solidFill>
                  <a:srgbClr val="333399"/>
                </a:solidFill>
                <a:cs typeface="B Titr" panose="00000700000000000000" pitchFamily="2" charset="-78"/>
              </a:rPr>
              <a:t>باکتریهای میکروبیوم</a:t>
            </a:r>
            <a:endParaRPr lang="en-US" sz="2400" dirty="0">
              <a:solidFill>
                <a:srgbClr val="333399"/>
              </a:solidFill>
              <a:cs typeface="B Titr" panose="00000700000000000000" pitchFamily="2" charset="-78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7379472" y="1850379"/>
            <a:ext cx="918875" cy="49008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Rounded Rectangle 18"/>
          <p:cNvSpPr/>
          <p:nvPr/>
        </p:nvSpPr>
        <p:spPr>
          <a:xfrm>
            <a:off x="4268746" y="3648953"/>
            <a:ext cx="2430194" cy="1434905"/>
          </a:xfrm>
          <a:prstGeom prst="roundRect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200" dirty="0" smtClean="0">
                <a:solidFill>
                  <a:srgbClr val="333399"/>
                </a:solidFill>
                <a:cs typeface="B Titr" panose="00000700000000000000" pitchFamily="2" charset="-78"/>
              </a:rPr>
              <a:t>اخلال در تولید آمینواسیدهای آروماتیک</a:t>
            </a:r>
            <a:r>
              <a:rPr lang="fa-IR" sz="2200" dirty="0" smtClean="0">
                <a:solidFill>
                  <a:srgbClr val="333399"/>
                </a:solidFill>
                <a:cs typeface="B Titr" panose="00000700000000000000" pitchFamily="2" charset="-78"/>
              </a:rPr>
              <a:t>:</a:t>
            </a:r>
            <a:endParaRPr lang="en-US" sz="2200" dirty="0" smtClean="0">
              <a:solidFill>
                <a:srgbClr val="333399"/>
              </a:solidFill>
              <a:cs typeface="B Titr" panose="00000700000000000000" pitchFamily="2" charset="-78"/>
            </a:endParaRPr>
          </a:p>
          <a:p>
            <a:pPr algn="ctr" rtl="1"/>
            <a:r>
              <a:rPr lang="fa-IR" sz="2200" dirty="0" smtClean="0">
                <a:solidFill>
                  <a:srgbClr val="333399"/>
                </a:solidFill>
                <a:cs typeface="B Titr" panose="00000700000000000000" pitchFamily="2" charset="-78"/>
              </a:rPr>
              <a:t> </a:t>
            </a:r>
            <a:r>
              <a:rPr lang="en-US" sz="2200" dirty="0" err="1" smtClean="0">
                <a:solidFill>
                  <a:srgbClr val="333399"/>
                </a:solidFill>
                <a:cs typeface="B Titr" panose="00000700000000000000" pitchFamily="2" charset="-78"/>
              </a:rPr>
              <a:t>Phe</a:t>
            </a:r>
            <a:r>
              <a:rPr lang="en-US" sz="2200" dirty="0" smtClean="0">
                <a:solidFill>
                  <a:srgbClr val="333399"/>
                </a:solidFill>
                <a:cs typeface="B Titr" panose="00000700000000000000" pitchFamily="2" charset="-78"/>
              </a:rPr>
              <a:t>, Tyr, </a:t>
            </a:r>
            <a:r>
              <a:rPr lang="en-US" sz="2200" dirty="0" err="1" smtClean="0">
                <a:solidFill>
                  <a:srgbClr val="333399"/>
                </a:solidFill>
                <a:cs typeface="B Titr" panose="00000700000000000000" pitchFamily="2" charset="-78"/>
              </a:rPr>
              <a:t>Trp</a:t>
            </a:r>
            <a:endParaRPr lang="en-US" sz="2200" dirty="0">
              <a:solidFill>
                <a:srgbClr val="333399"/>
              </a:solidFill>
              <a:cs typeface="B Titr" panose="00000700000000000000" pitchFamily="2" charset="-78"/>
            </a:endParaRPr>
          </a:p>
        </p:txBody>
      </p:sp>
      <p:sp>
        <p:nvSpPr>
          <p:cNvPr id="20" name="Left-Right-Up Arrow 19"/>
          <p:cNvSpPr/>
          <p:nvPr/>
        </p:nvSpPr>
        <p:spPr>
          <a:xfrm rot="10800000">
            <a:off x="6698939" y="3819237"/>
            <a:ext cx="2279937" cy="801859"/>
          </a:xfrm>
          <a:prstGeom prst="leftRigh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015" y="4744075"/>
            <a:ext cx="923260" cy="92326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52452" y="169393"/>
            <a:ext cx="11394071" cy="646331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 smtClean="0">
                <a:cs typeface="B Nazanin" panose="00000400000000000000" pitchFamily="2" charset="-78"/>
              </a:rPr>
              <a:t>تخریب میکروبیوم توسط سموم: </a:t>
            </a:r>
            <a:r>
              <a:rPr lang="fa-IR" sz="3600" b="1" dirty="0" smtClean="0">
                <a:cs typeface="B Nazanin" panose="00000400000000000000" pitchFamily="2" charset="-78"/>
              </a:rPr>
              <a:t>توسعه بیماریهای عصبی نظیر اوتیسم و آلزایمر</a:t>
            </a:r>
            <a:endParaRPr lang="en-US" sz="3600" b="1" dirty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015" y="5906853"/>
            <a:ext cx="56718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Stephanie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SENEFF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Interdisciplinary Toxicology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2013;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Vol. 6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(4): 159–184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215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11161</TotalTime>
  <Words>944</Words>
  <Application>Microsoft Office PowerPoint</Application>
  <PresentationFormat>Widescreen</PresentationFormat>
  <Paragraphs>126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B Nazanin</vt:lpstr>
      <vt:lpstr>B Titr</vt:lpstr>
      <vt:lpstr>Calibri</vt:lpstr>
      <vt:lpstr>Calibri Light</vt:lpstr>
      <vt:lpstr>Linux Libertine</vt:lpstr>
      <vt:lpstr>ＭＳ Ｐゴシック</vt:lpstr>
      <vt:lpstr>Tahoma</vt:lpstr>
      <vt:lpstr>Times New Roman</vt:lpstr>
      <vt:lpstr>Office Theme</vt:lpstr>
      <vt:lpstr>تحلیل و بررسی جنبه های فنی  محصولات دستکاری ژنتیکی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پیشنهادات</vt:lpstr>
      <vt:lpstr>با تشکر از توجه شما</vt:lpstr>
    </vt:vector>
  </TitlesOfParts>
  <Company>SolarSys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Candell</dc:creator>
  <cp:lastModifiedBy>Candell</cp:lastModifiedBy>
  <cp:revision>147</cp:revision>
  <cp:lastPrinted>2015-11-18T08:24:28Z</cp:lastPrinted>
  <dcterms:created xsi:type="dcterms:W3CDTF">2015-10-12T12:47:56Z</dcterms:created>
  <dcterms:modified xsi:type="dcterms:W3CDTF">2015-12-16T04:54:39Z</dcterms:modified>
</cp:coreProperties>
</file>