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1" r:id="rId5"/>
    <p:sldId id="262" r:id="rId6"/>
    <p:sldId id="263" r:id="rId7"/>
    <p:sldId id="264" r:id="rId8"/>
    <p:sldId id="275" r:id="rId9"/>
    <p:sldId id="265" r:id="rId10"/>
    <p:sldId id="266" r:id="rId11"/>
    <p:sldId id="267" r:id="rId12"/>
    <p:sldId id="269" r:id="rId13"/>
    <p:sldId id="270" r:id="rId14"/>
    <p:sldId id="271" r:id="rId15"/>
    <p:sldId id="272" r:id="rId16"/>
    <p:sldId id="268" r:id="rId17"/>
    <p:sldId id="273" r:id="rId18"/>
    <p:sldId id="276"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5"/>
  <c:chart>
    <c:autoTitleDeleted val="1"/>
    <c:view3D>
      <c:perspective val="30"/>
    </c:view3D>
    <c:plotArea>
      <c:layout/>
      <c:bar3DChart>
        <c:barDir val="col"/>
        <c:grouping val="clustered"/>
        <c:ser>
          <c:idx val="0"/>
          <c:order val="0"/>
          <c:tx>
            <c:strRef>
              <c:f>Sheet1!$B$1</c:f>
              <c:strCache>
                <c:ptCount val="1"/>
                <c:pt idx="0">
                  <c:v>Series 1</c:v>
                </c:pt>
              </c:strCache>
            </c:strRef>
          </c:tx>
          <c:dLbls>
            <c:dLbl>
              <c:idx val="0"/>
              <c:layout>
                <c:manualLayout>
                  <c:x val="0.18992248062015588"/>
                  <c:y val="7.9787234042553834E-2"/>
                </c:manualLayout>
              </c:layout>
              <c:showVal val="1"/>
            </c:dLbl>
            <c:dLbl>
              <c:idx val="1"/>
              <c:layout>
                <c:manualLayout>
                  <c:x val="5.2325581395349104E-2"/>
                  <c:y val="-3.9893617021276917E-2"/>
                </c:manualLayout>
              </c:layout>
              <c:showVal val="1"/>
            </c:dLbl>
            <c:dLbl>
              <c:idx val="2"/>
              <c:layout>
                <c:manualLayout>
                  <c:x val="4.4573643410852723E-2"/>
                  <c:y val="-7.1808510638297893E-2"/>
                </c:manualLayout>
              </c:layout>
              <c:tx>
                <c:rich>
                  <a:bodyPr/>
                  <a:lstStyle/>
                  <a:p>
                    <a:r>
                      <a:rPr lang="fa-IR" smtClean="0"/>
                      <a:t>0.181</a:t>
                    </a:r>
                    <a:endParaRPr lang="en-US" dirty="0"/>
                  </a:p>
                </c:rich>
              </c:tx>
              <c:showVal val="1"/>
            </c:dLbl>
            <c:txPr>
              <a:bodyPr/>
              <a:lstStyle/>
              <a:p>
                <a:pPr>
                  <a:defRPr sz="2800">
                    <a:solidFill>
                      <a:schemeClr val="tx1"/>
                    </a:solidFill>
                  </a:defRPr>
                </a:pPr>
                <a:endParaRPr lang="en-US"/>
              </a:p>
            </c:txPr>
            <c:showVal val="1"/>
          </c:dLbls>
          <c:cat>
            <c:strRef>
              <c:f>Sheet1!$A$2:$A$4</c:f>
              <c:strCache>
                <c:ptCount val="3"/>
                <c:pt idx="0">
                  <c:v>The global land area</c:v>
                </c:pt>
                <c:pt idx="1">
                  <c:v>Cultivated land</c:v>
                </c:pt>
                <c:pt idx="2">
                  <c:v>GMO</c:v>
                </c:pt>
              </c:strCache>
            </c:strRef>
          </c:cat>
          <c:val>
            <c:numRef>
              <c:f>Sheet1!$B$2:$B$4</c:f>
              <c:numCache>
                <c:formatCode>General</c:formatCode>
                <c:ptCount val="3"/>
                <c:pt idx="0">
                  <c:v>13.02</c:v>
                </c:pt>
                <c:pt idx="1">
                  <c:v>1.556</c:v>
                </c:pt>
                <c:pt idx="2">
                  <c:v>0.14800000000000021</c:v>
                </c:pt>
              </c:numCache>
            </c:numRef>
          </c:val>
        </c:ser>
        <c:dLbls>
          <c:showVal val="1"/>
        </c:dLbls>
        <c:gapWidth val="75"/>
        <c:shape val="box"/>
        <c:axId val="82508416"/>
        <c:axId val="81924480"/>
        <c:axId val="0"/>
      </c:bar3DChart>
      <c:catAx>
        <c:axId val="82508416"/>
        <c:scaling>
          <c:orientation val="minMax"/>
        </c:scaling>
        <c:axPos val="b"/>
        <c:majorTickMark val="none"/>
        <c:tickLblPos val="nextTo"/>
        <c:txPr>
          <a:bodyPr/>
          <a:lstStyle/>
          <a:p>
            <a:pPr>
              <a:defRPr b="1" i="0" u="none" baseline="0">
                <a:latin typeface="Calibri" pitchFamily="34" charset="0"/>
              </a:defRPr>
            </a:pPr>
            <a:endParaRPr lang="en-US"/>
          </a:p>
        </c:txPr>
        <c:crossAx val="81924480"/>
        <c:crosses val="autoZero"/>
        <c:auto val="1"/>
        <c:lblAlgn val="ctr"/>
        <c:lblOffset val="100"/>
      </c:catAx>
      <c:valAx>
        <c:axId val="81924480"/>
        <c:scaling>
          <c:orientation val="minMax"/>
        </c:scaling>
        <c:axPos val="l"/>
        <c:numFmt formatCode="General" sourceLinked="1"/>
        <c:majorTickMark val="none"/>
        <c:tickLblPos val="nextTo"/>
        <c:crossAx val="82508416"/>
        <c:crosses val="autoZero"/>
        <c:crossBetween val="between"/>
      </c:valAx>
    </c:plotArea>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6EC352-C1DE-4FBB-AB93-B7B68818360C}" type="datetimeFigureOut">
              <a:rPr lang="en-US" smtClean="0"/>
              <a:pPr/>
              <a:t>12/13/2015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2C9DF7-A8D0-43E1-BFED-F0EB2055EC28}" type="slidenum">
              <a:rPr lang="en-US" smtClean="0"/>
              <a:pPr/>
              <a:t>‹#›</a:t>
            </a:fld>
            <a:endParaRPr lang="en-US"/>
          </a:p>
        </p:txBody>
      </p:sp>
    </p:spTree>
    <p:extLst>
      <p:ext uri="{BB962C8B-B14F-4D97-AF65-F5344CB8AC3E}">
        <p14:creationId xmlns:p14="http://schemas.microsoft.com/office/powerpoint/2010/main" xmlns="" val="43037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2C9DF7-A8D0-43E1-BFED-F0EB2055EC28}"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951E94-ED39-499E-AC23-179AE6EC5DB0}" type="slidenum">
              <a:rPr lang="en-US" smtClean="0"/>
              <a:pPr/>
              <a:t>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951E94-ED39-499E-AC23-179AE6EC5DB0}"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0E0243-B47A-465A-9192-65711EB56BB6}" type="datetimeFigureOut">
              <a:rPr lang="en-US" smtClean="0"/>
              <a:pPr/>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FEA38-C43C-45FA-A830-F5885139B7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E0243-B47A-465A-9192-65711EB56BB6}" type="datetimeFigureOut">
              <a:rPr lang="en-US" smtClean="0"/>
              <a:pPr/>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FEA38-C43C-45FA-A830-F5885139B7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E0243-B47A-465A-9192-65711EB56BB6}" type="datetimeFigureOut">
              <a:rPr lang="en-US" smtClean="0"/>
              <a:pPr/>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FEA38-C43C-45FA-A830-F5885139B7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E0243-B47A-465A-9192-65711EB56BB6}" type="datetimeFigureOut">
              <a:rPr lang="en-US" smtClean="0"/>
              <a:pPr/>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FEA38-C43C-45FA-A830-F5885139B7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0E0243-B47A-465A-9192-65711EB56BB6}" type="datetimeFigureOut">
              <a:rPr lang="en-US" smtClean="0"/>
              <a:pPr/>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3FEA38-C43C-45FA-A830-F5885139B7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0E0243-B47A-465A-9192-65711EB56BB6}" type="datetimeFigureOut">
              <a:rPr lang="en-US" smtClean="0"/>
              <a:pPr/>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FEA38-C43C-45FA-A830-F5885139B7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0E0243-B47A-465A-9192-65711EB56BB6}" type="datetimeFigureOut">
              <a:rPr lang="en-US" smtClean="0"/>
              <a:pPr/>
              <a:t>12/13/2015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3FEA38-C43C-45FA-A830-F5885139B7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0E0243-B47A-465A-9192-65711EB56BB6}" type="datetimeFigureOut">
              <a:rPr lang="en-US" smtClean="0"/>
              <a:pPr/>
              <a:t>12/13/2015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3FEA38-C43C-45FA-A830-F5885139B7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E0243-B47A-465A-9192-65711EB56BB6}" type="datetimeFigureOut">
              <a:rPr lang="en-US" smtClean="0"/>
              <a:pPr/>
              <a:t>12/13/2015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3FEA38-C43C-45FA-A830-F5885139B7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E0243-B47A-465A-9192-65711EB56BB6}" type="datetimeFigureOut">
              <a:rPr lang="en-US" smtClean="0"/>
              <a:pPr/>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FEA38-C43C-45FA-A830-F5885139B7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E0243-B47A-465A-9192-65711EB56BB6}" type="datetimeFigureOut">
              <a:rPr lang="en-US" smtClean="0"/>
              <a:pPr/>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3FEA38-C43C-45FA-A830-F5885139B7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E0243-B47A-465A-9192-65711EB56BB6}" type="datetimeFigureOut">
              <a:rPr lang="en-US" smtClean="0"/>
              <a:pPr/>
              <a:t>12/13/2015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FEA38-C43C-45FA-A830-F5885139B7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xmlns="" val="0"/>
              </a:ext>
            </a:extLst>
          </a:blip>
          <a:stretch>
            <a:fillRect/>
          </a:stretch>
        </p:blipFill>
        <p:spPr>
          <a:xfrm>
            <a:off x="1676400" y="0"/>
            <a:ext cx="5867400" cy="6858000"/>
          </a:xfrm>
          <a:prstGeom prst="rect">
            <a:avLst/>
          </a:prstGeom>
          <a:ln>
            <a:noFill/>
          </a:ln>
          <a:effectLst>
            <a:outerShdw blurRad="1257300" dist="50800" dir="21540000" sx="200000" sy="200000" algn="ctr" rotWithShape="0">
              <a:srgbClr val="000000">
                <a:alpha val="0"/>
              </a:srgbClr>
            </a:outerShdw>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zil"/>
          <p:cNvPicPr/>
          <p:nvPr/>
        </p:nvPicPr>
        <p:blipFill>
          <a:blip r:embed="rId2" cstate="print"/>
          <a:srcRect/>
          <a:stretch>
            <a:fillRect/>
          </a:stretch>
        </p:blipFill>
        <p:spPr bwMode="auto">
          <a:xfrm>
            <a:off x="152400" y="4114800"/>
            <a:ext cx="3429000" cy="2590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Users\s.karbasi\Desktop\br.jpg"/>
          <p:cNvPicPr>
            <a:picLocks noChangeAspect="1" noChangeArrowheads="1"/>
          </p:cNvPicPr>
          <p:nvPr/>
        </p:nvPicPr>
        <p:blipFill>
          <a:blip r:embed="rId3" cstate="print"/>
          <a:srcRect/>
          <a:stretch>
            <a:fillRect/>
          </a:stretch>
        </p:blipFill>
        <p:spPr bwMode="auto">
          <a:xfrm>
            <a:off x="0" y="0"/>
            <a:ext cx="6038850" cy="1447800"/>
          </a:xfrm>
          <a:prstGeom prst="rect">
            <a:avLst/>
          </a:prstGeom>
          <a:noFill/>
        </p:spPr>
      </p:pic>
      <p:sp>
        <p:nvSpPr>
          <p:cNvPr id="8" name="TextBox 7"/>
          <p:cNvSpPr txBox="1"/>
          <p:nvPr/>
        </p:nvSpPr>
        <p:spPr>
          <a:xfrm>
            <a:off x="1295400" y="2967335"/>
            <a:ext cx="6858000" cy="461665"/>
          </a:xfrm>
          <a:prstGeom prst="rect">
            <a:avLst/>
          </a:prstGeom>
          <a:noFill/>
        </p:spPr>
        <p:txBody>
          <a:bodyPr wrap="square" rtlCol="0">
            <a:spAutoFit/>
          </a:bodyPr>
          <a:lstStyle/>
          <a:p>
            <a:pPr algn="r" rtl="1"/>
            <a:r>
              <a:rPr lang="fa-IR" sz="2400" dirty="0" smtClean="0">
                <a:cs typeface="B Zar" pitchFamily="2" charset="-78"/>
              </a:rPr>
              <a:t>میزان مصرف سموم نباتی در برزیل برابر 5/2 لیتر برای هر فرد در هر سال</a:t>
            </a:r>
            <a:endParaRPr lang="en-US" sz="2400" dirty="0">
              <a:cs typeface="B Zar" pitchFamily="2" charset="-78"/>
            </a:endParaRPr>
          </a:p>
        </p:txBody>
      </p:sp>
      <p:sp>
        <p:nvSpPr>
          <p:cNvPr id="9" name="TextBox 8"/>
          <p:cNvSpPr txBox="1"/>
          <p:nvPr/>
        </p:nvSpPr>
        <p:spPr>
          <a:xfrm>
            <a:off x="0" y="990600"/>
            <a:ext cx="8686800" cy="1384995"/>
          </a:xfrm>
          <a:prstGeom prst="rect">
            <a:avLst/>
          </a:prstGeom>
          <a:noFill/>
        </p:spPr>
        <p:txBody>
          <a:bodyPr wrap="square" rtlCol="0">
            <a:spAutoFit/>
          </a:bodyPr>
          <a:lstStyle/>
          <a:p>
            <a:pPr algn="ctr" rtl="1"/>
            <a:r>
              <a:rPr lang="fa-IR" sz="2800" b="1" dirty="0" smtClean="0">
                <a:cs typeface="B Zar" pitchFamily="2" charset="-78"/>
              </a:rPr>
              <a:t>انجمن بهداشت و سلامت برزیل با همکاری </a:t>
            </a:r>
          </a:p>
          <a:p>
            <a:pPr algn="ctr" rtl="1"/>
            <a:r>
              <a:rPr lang="fa-IR" sz="2800" b="1" dirty="0" smtClean="0">
                <a:cs typeface="B Zar" pitchFamily="2" charset="-78"/>
              </a:rPr>
              <a:t>موسسه ملی سرطان شناسی این کشور</a:t>
            </a:r>
          </a:p>
          <a:p>
            <a:pPr algn="ctr" rtl="1"/>
            <a:endParaRPr lang="en-US" sz="2800" b="1" dirty="0"/>
          </a:p>
        </p:txBody>
      </p:sp>
      <p:sp>
        <p:nvSpPr>
          <p:cNvPr id="7" name="TextBox 6"/>
          <p:cNvSpPr txBox="1"/>
          <p:nvPr/>
        </p:nvSpPr>
        <p:spPr>
          <a:xfrm>
            <a:off x="1828800" y="1905000"/>
            <a:ext cx="6248400" cy="461665"/>
          </a:xfrm>
          <a:prstGeom prst="rect">
            <a:avLst/>
          </a:prstGeom>
          <a:noFill/>
        </p:spPr>
        <p:txBody>
          <a:bodyPr wrap="square" rtlCol="0">
            <a:spAutoFit/>
          </a:bodyPr>
          <a:lstStyle/>
          <a:p>
            <a:pPr algn="r" rtl="1"/>
            <a:r>
              <a:rPr lang="fa-IR" sz="2400" dirty="0" smtClean="0">
                <a:solidFill>
                  <a:prstClr val="black"/>
                </a:solidFill>
                <a:cs typeface="B Zar" pitchFamily="2" charset="-78"/>
              </a:rPr>
              <a:t>برزیل اولین کشور مصرف کننده سموم دفع آفات نباتی در دنیا</a:t>
            </a:r>
            <a:endParaRPr lang="en-US" dirty="0"/>
          </a:p>
        </p:txBody>
      </p:sp>
      <p:sp>
        <p:nvSpPr>
          <p:cNvPr id="10" name="TextBox 9"/>
          <p:cNvSpPr txBox="1"/>
          <p:nvPr/>
        </p:nvSpPr>
        <p:spPr>
          <a:xfrm>
            <a:off x="1447800" y="2514600"/>
            <a:ext cx="6553200" cy="369332"/>
          </a:xfrm>
          <a:prstGeom prst="rect">
            <a:avLst/>
          </a:prstGeom>
          <a:noFill/>
        </p:spPr>
        <p:txBody>
          <a:bodyPr wrap="square" rtlCol="0">
            <a:spAutoFit/>
          </a:bodyPr>
          <a:lstStyle/>
          <a:p>
            <a:pPr algn="r" rtl="1"/>
            <a:r>
              <a:rPr lang="fa-IR" dirty="0" smtClean="0">
                <a:cs typeface="B Zar" pitchFamily="2" charset="-78"/>
              </a:rPr>
              <a:t>سال 2012 بیش از 823 هزار تن مواد شیمیایی دفع آفات نباتی توسط برزیل خریداری شده</a:t>
            </a:r>
            <a:endParaRPr lang="en-US" dirty="0"/>
          </a:p>
        </p:txBody>
      </p:sp>
      <p:sp>
        <p:nvSpPr>
          <p:cNvPr id="11" name="TextBox 10"/>
          <p:cNvSpPr txBox="1"/>
          <p:nvPr/>
        </p:nvSpPr>
        <p:spPr>
          <a:xfrm>
            <a:off x="762000" y="3429000"/>
            <a:ext cx="8077200" cy="461665"/>
          </a:xfrm>
          <a:prstGeom prst="rect">
            <a:avLst/>
          </a:prstGeom>
          <a:solidFill>
            <a:schemeClr val="bg1">
              <a:lumMod val="50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pPr algn="r" rtl="1"/>
            <a:r>
              <a:rPr lang="fa-IR" sz="2400" b="1" dirty="0" smtClean="0">
                <a:solidFill>
                  <a:schemeClr val="bg1"/>
                </a:solidFill>
                <a:cs typeface="B Zar" pitchFamily="2" charset="-78"/>
              </a:rPr>
              <a:t>عامل اصلی افزایش مصرف سموم شیمیایی</a:t>
            </a:r>
            <a:r>
              <a:rPr lang="en-US" sz="2400" b="1" dirty="0" smtClean="0">
                <a:solidFill>
                  <a:schemeClr val="bg1"/>
                </a:solidFill>
                <a:cs typeface="B Zar" pitchFamily="2" charset="-78"/>
              </a:rPr>
              <a:t>:</a:t>
            </a:r>
            <a:r>
              <a:rPr lang="fa-IR" sz="2400" b="1" dirty="0" smtClean="0">
                <a:solidFill>
                  <a:schemeClr val="bg1"/>
                </a:solidFill>
                <a:cs typeface="B Zar" pitchFamily="2" charset="-78"/>
              </a:rPr>
              <a:t> گیاهان دستکاری شده ژنتیکی</a:t>
            </a:r>
            <a:endParaRPr lang="en-US" b="1" dirty="0">
              <a:solidFill>
                <a:schemeClr val="bg1"/>
              </a:solidFill>
            </a:endParaRPr>
          </a:p>
        </p:txBody>
      </p:sp>
      <p:sp>
        <p:nvSpPr>
          <p:cNvPr id="12" name="TextBox 11"/>
          <p:cNvSpPr txBox="1"/>
          <p:nvPr/>
        </p:nvSpPr>
        <p:spPr>
          <a:xfrm>
            <a:off x="4114800" y="4191000"/>
            <a:ext cx="4343400" cy="1754326"/>
          </a:xfrm>
          <a:prstGeom prst="rect">
            <a:avLst/>
          </a:prstGeom>
          <a:noFill/>
          <a:ln>
            <a:noFill/>
          </a:ln>
        </p:spPr>
        <p:txBody>
          <a:bodyPr wrap="square" rtlCol="0">
            <a:spAutoFit/>
          </a:bodyPr>
          <a:lstStyle/>
          <a:p>
            <a:pPr algn="r" rtl="1"/>
            <a:r>
              <a:rPr lang="fa-IR" sz="2600" dirty="0" smtClean="0">
                <a:cs typeface="B Zar" pitchFamily="2" charset="-78"/>
              </a:rPr>
              <a:t>22 نوع ماده شیمیایی از 50 نوع ماده تشکیل دهنده سموم که در برزیل استفاده می شود در سایر کشور های دنیا استفاده از آنها ممنوع می باشد</a:t>
            </a:r>
            <a:r>
              <a:rPr lang="fa-IR" sz="3000" dirty="0" smtClean="0">
                <a:cs typeface="B Zar" pitchFamily="2" charset="-78"/>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download.jpg"/>
          <p:cNvPicPr/>
          <p:nvPr/>
        </p:nvPicPr>
        <p:blipFill>
          <a:blip r:embed="rId2" cstate="print"/>
          <a:stretch>
            <a:fillRect/>
          </a:stretch>
        </p:blipFill>
        <p:spPr>
          <a:xfrm>
            <a:off x="4572000" y="3429000"/>
            <a:ext cx="44958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6" name="Picture 5" descr="popfmo650.jpg"/>
          <p:cNvPicPr/>
          <p:nvPr/>
        </p:nvPicPr>
        <p:blipFill>
          <a:blip r:embed="rId3" cstate="print"/>
          <a:stretch>
            <a:fillRect/>
          </a:stretch>
        </p:blipFill>
        <p:spPr>
          <a:xfrm>
            <a:off x="4648200" y="76200"/>
            <a:ext cx="44958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7" name="Picture 6" descr="G:\GMO picture\Suzuki-GMO.jpg"/>
          <p:cNvPicPr/>
          <p:nvPr/>
        </p:nvPicPr>
        <p:blipFill>
          <a:blip r:embed="rId4" cstate="print"/>
          <a:srcRect/>
          <a:stretch>
            <a:fillRect/>
          </a:stretch>
        </p:blipFill>
        <p:spPr bwMode="auto">
          <a:xfrm>
            <a:off x="76200" y="76200"/>
            <a:ext cx="441960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4098" name="Picture 2" descr="C:\Users\s.karbasi\Desktop\اطلاع رسانی\how-monsanto-and-big-ag-are-fighting-back-against-anti-gmo-activism.jpg"/>
          <p:cNvPicPr>
            <a:picLocks noChangeAspect="1" noChangeArrowheads="1"/>
          </p:cNvPicPr>
          <p:nvPr/>
        </p:nvPicPr>
        <p:blipFill>
          <a:blip r:embed="rId5" cstate="print"/>
          <a:srcRect/>
          <a:stretch>
            <a:fillRect/>
          </a:stretch>
        </p:blipFill>
        <p:spPr bwMode="auto">
          <a:xfrm>
            <a:off x="76200" y="3429000"/>
            <a:ext cx="44958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s.karbasi\Desktop\ban map.jpg"/>
          <p:cNvPicPr>
            <a:picLocks noChangeAspect="1" noChangeArrowheads="1"/>
          </p:cNvPicPr>
          <p:nvPr/>
        </p:nvPicPr>
        <p:blipFill>
          <a:blip r:embed="rId2" cstate="print"/>
          <a:srcRect/>
          <a:stretch>
            <a:fillRect/>
          </a:stretch>
        </p:blipFill>
        <p:spPr bwMode="auto">
          <a:xfrm>
            <a:off x="-914400" y="-110613"/>
            <a:ext cx="11201400" cy="7079225"/>
          </a:xfrm>
          <a:prstGeom prst="rect">
            <a:avLst/>
          </a:prstGeom>
          <a:noFill/>
        </p:spPr>
      </p:pic>
      <p:pic>
        <p:nvPicPr>
          <p:cNvPr id="26627" name="Picture 3" descr="C:\Users\s.karbasi\Desktop\11111.jpg"/>
          <p:cNvPicPr>
            <a:picLocks noChangeAspect="1" noChangeArrowheads="1"/>
          </p:cNvPicPr>
          <p:nvPr/>
        </p:nvPicPr>
        <p:blipFill>
          <a:blip r:embed="rId3" cstate="print"/>
          <a:srcRect/>
          <a:stretch>
            <a:fillRect/>
          </a:stretch>
        </p:blipFill>
        <p:spPr bwMode="auto">
          <a:xfrm>
            <a:off x="5791200" y="4267200"/>
            <a:ext cx="1524000" cy="2590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C:\Users\s.karbasi\Desktop\photo of ppt\what-countries-label-GMO-foods.jpg"/>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066800"/>
          </a:xfrm>
        </p:spPr>
        <p:style>
          <a:lnRef idx="3">
            <a:schemeClr val="lt1"/>
          </a:lnRef>
          <a:fillRef idx="1">
            <a:schemeClr val="accent1"/>
          </a:fillRef>
          <a:effectRef idx="1">
            <a:schemeClr val="accent1"/>
          </a:effectRef>
          <a:fontRef idx="minor">
            <a:schemeClr val="lt1"/>
          </a:fontRef>
        </p:style>
        <p:txBody>
          <a:bodyPr>
            <a:noAutofit/>
          </a:bodyPr>
          <a:lstStyle/>
          <a:p>
            <a:pPr algn="ctr" rtl="1">
              <a:defRPr/>
            </a:pPr>
            <a:r>
              <a:rPr lang="fa-IR" sz="2400" cap="none" dirty="0" smtClean="0">
                <a:ln>
                  <a:noFill/>
                </a:ln>
                <a:solidFill>
                  <a:schemeClr val="bg1"/>
                </a:solidFill>
                <a:cs typeface="B Titr" pitchFamily="2" charset="-78"/>
              </a:rPr>
              <a:t>۶۴ کشور دنیا دارای قانون برچسب گذاری محصولات دستکاری شده ژنتیکی </a:t>
            </a:r>
            <a:r>
              <a:rPr lang="en-US" sz="2400" cap="none" dirty="0" smtClean="0">
                <a:ln>
                  <a:noFill/>
                </a:ln>
                <a:solidFill>
                  <a:schemeClr val="bg1"/>
                </a:solidFill>
                <a:latin typeface="Times New Roman" pitchFamily="18" charset="0"/>
                <a:cs typeface="B Titr" pitchFamily="2" charset="-78"/>
              </a:rPr>
              <a:t>(</a:t>
            </a:r>
            <a:r>
              <a:rPr lang="en-US" sz="2400" b="1" cap="none" dirty="0" smtClean="0">
                <a:ln>
                  <a:noFill/>
                </a:ln>
                <a:solidFill>
                  <a:schemeClr val="bg1"/>
                </a:solidFill>
                <a:latin typeface="Times New Roman" pitchFamily="18" charset="0"/>
                <a:cs typeface="B Titr" pitchFamily="2" charset="-78"/>
              </a:rPr>
              <a:t>GMO Labeling</a:t>
            </a:r>
            <a:r>
              <a:rPr lang="en-US" sz="2400" cap="none" dirty="0" smtClean="0">
                <a:ln>
                  <a:noFill/>
                </a:ln>
                <a:solidFill>
                  <a:schemeClr val="bg1"/>
                </a:solidFill>
                <a:latin typeface="Times New Roman" pitchFamily="18" charset="0"/>
                <a:cs typeface="B Titr" pitchFamily="2" charset="-78"/>
              </a:rPr>
              <a:t>) </a:t>
            </a:r>
          </a:p>
        </p:txBody>
      </p:sp>
      <p:sp>
        <p:nvSpPr>
          <p:cNvPr id="3" name="Content Placeholder 2"/>
          <p:cNvSpPr>
            <a:spLocks noGrp="1"/>
          </p:cNvSpPr>
          <p:nvPr>
            <p:ph idx="1"/>
          </p:nvPr>
        </p:nvSpPr>
        <p:spPr>
          <a:xfrm>
            <a:off x="457200" y="1219201"/>
            <a:ext cx="8229600" cy="2971799"/>
          </a:xfrm>
        </p:spPr>
        <p:txBody>
          <a:bodyPr>
            <a:noAutofit/>
          </a:bodyPr>
          <a:lstStyle/>
          <a:p>
            <a:pPr lvl="0" algn="just" rtl="1"/>
            <a:r>
              <a:rPr lang="fa-IR" sz="2400" dirty="0" smtClean="0">
                <a:cs typeface="B Zar" pitchFamily="2" charset="-78"/>
              </a:rPr>
              <a:t>۳۹ کشور از جمله استرالیا و همه کشورهای اروپایی دارای قانون اجباری برچسب گذاری </a:t>
            </a:r>
            <a:r>
              <a:rPr lang="fa-IR" sz="2400" u="sng" dirty="0" smtClean="0">
                <a:cs typeface="B Zar" pitchFamily="2" charset="-78"/>
              </a:rPr>
              <a:t>تقریبا </a:t>
            </a:r>
            <a:r>
              <a:rPr lang="fa-IR" sz="2400" u="sng" dirty="0" smtClean="0">
                <a:cs typeface="B Zar" pitchFamily="2" charset="-78"/>
              </a:rPr>
              <a:t>همه</a:t>
            </a:r>
            <a:r>
              <a:rPr lang="fa-IR" sz="2400" dirty="0" smtClean="0">
                <a:cs typeface="B Zar" pitchFamily="2" charset="-78"/>
              </a:rPr>
              <a:t> </a:t>
            </a:r>
            <a:r>
              <a:rPr lang="fa-IR" sz="2400" dirty="0" smtClean="0">
                <a:cs typeface="B Zar" pitchFamily="2" charset="-78"/>
              </a:rPr>
              <a:t>محصولات دستکاری شده ژنتیکی هستند.</a:t>
            </a:r>
          </a:p>
          <a:p>
            <a:pPr lvl="0" algn="just" rtl="1"/>
            <a:r>
              <a:rPr lang="fa-IR" sz="2400" dirty="0" smtClean="0">
                <a:cs typeface="B Zar" pitchFamily="2" charset="-78"/>
              </a:rPr>
              <a:t>۱۰ کشور از جمله برزیل، چین، ژاپن، و ..... دارای قانون اجباری برچسب گذاری </a:t>
            </a:r>
            <a:r>
              <a:rPr lang="fa-IR" sz="2400" u="sng" dirty="0" smtClean="0">
                <a:cs typeface="B Zar" pitchFamily="2" charset="-78"/>
              </a:rPr>
              <a:t>بیشتر</a:t>
            </a:r>
            <a:r>
              <a:rPr lang="fa-IR" sz="2400" dirty="0" smtClean="0">
                <a:cs typeface="B Zar" pitchFamily="2" charset="-78"/>
              </a:rPr>
              <a:t> محصولات دستکاری شده ژنتیکی هستند.</a:t>
            </a:r>
          </a:p>
          <a:p>
            <a:pPr lvl="0" algn="just" rtl="1"/>
            <a:r>
              <a:rPr lang="fa-IR" sz="2400" dirty="0" smtClean="0">
                <a:cs typeface="B Zar" pitchFamily="2" charset="-78"/>
              </a:rPr>
              <a:t>۱۵ کشور از جمله هندوستان، بولیوی، اردن و ..... دارای قانون اجباری برچسب گذاری </a:t>
            </a:r>
            <a:r>
              <a:rPr lang="fa-IR" sz="2400" u="sng" dirty="0" smtClean="0">
                <a:cs typeface="B Zar" pitchFamily="2" charset="-78"/>
              </a:rPr>
              <a:t>بعضی</a:t>
            </a:r>
            <a:r>
              <a:rPr lang="fa-IR" sz="2400" dirty="0" smtClean="0">
                <a:cs typeface="B Zar" pitchFamily="2" charset="-78"/>
              </a:rPr>
              <a:t> محصولات دستکاری شده ژنتیکی هستند.</a:t>
            </a:r>
          </a:p>
          <a:p>
            <a:pPr algn="just" rtl="1"/>
            <a:r>
              <a:rPr lang="fa-IR" sz="2400" dirty="0" smtClean="0">
                <a:cs typeface="B Zar" pitchFamily="2" charset="-78"/>
              </a:rPr>
              <a:t>امریکا و کانادا به همراه اکثر کشورهای افریقایی و بیشتر کشورهای خاورمیانه </a:t>
            </a:r>
            <a:r>
              <a:rPr lang="fa-IR" sz="2400" u="sng" dirty="0" smtClean="0">
                <a:cs typeface="B Zar" pitchFamily="2" charset="-78"/>
              </a:rPr>
              <a:t>فاقد</a:t>
            </a:r>
            <a:r>
              <a:rPr lang="fa-IR" sz="2400" dirty="0" smtClean="0">
                <a:cs typeface="B Zar" pitchFamily="2" charset="-78"/>
              </a:rPr>
              <a:t> قانون برچسب‏گذاری محصولات دستکاری شده ژنتیکی هستند.</a:t>
            </a:r>
          </a:p>
        </p:txBody>
      </p:sp>
      <p:sp>
        <p:nvSpPr>
          <p:cNvPr id="4" name="TextBox 3"/>
          <p:cNvSpPr txBox="1"/>
          <p:nvPr/>
        </p:nvSpPr>
        <p:spPr>
          <a:xfrm>
            <a:off x="457200" y="4572000"/>
            <a:ext cx="8229600" cy="1569660"/>
          </a:xfrm>
          <a:prstGeom prst="rect">
            <a:avLst/>
          </a:prstGeom>
          <a:noFill/>
        </p:spPr>
        <p:txBody>
          <a:bodyPr wrap="square" rtlCol="0">
            <a:spAutoFit/>
          </a:bodyPr>
          <a:lstStyle/>
          <a:p>
            <a:pPr algn="just" rtl="1">
              <a:buFont typeface="Arial" pitchFamily="34" charset="0"/>
              <a:buChar char="•"/>
            </a:pPr>
            <a:r>
              <a:rPr lang="en-US" sz="3200" dirty="0" smtClean="0">
                <a:solidFill>
                  <a:srgbClr val="00B050"/>
                </a:solidFill>
                <a:cs typeface="B Zar" pitchFamily="2" charset="-78"/>
              </a:rPr>
              <a:t>  </a:t>
            </a:r>
            <a:r>
              <a:rPr lang="fa-IR" sz="3200" dirty="0" smtClean="0">
                <a:solidFill>
                  <a:srgbClr val="00B050"/>
                </a:solidFill>
                <a:cs typeface="B Zar" pitchFamily="2" charset="-78"/>
              </a:rPr>
              <a:t>در </a:t>
            </a:r>
            <a:r>
              <a:rPr lang="fa-IR" sz="3200" u="sng" dirty="0" smtClean="0">
                <a:solidFill>
                  <a:srgbClr val="00B050"/>
                </a:solidFill>
                <a:cs typeface="B Zar" pitchFamily="2" charset="-78"/>
              </a:rPr>
              <a:t>ایران</a:t>
            </a:r>
            <a:r>
              <a:rPr lang="fa-IR" sz="3200" dirty="0" smtClean="0">
                <a:solidFill>
                  <a:srgbClr val="00B050"/>
                </a:solidFill>
                <a:cs typeface="B Zar" pitchFamily="2" charset="-78"/>
              </a:rPr>
              <a:t> با وجود قوانین و دستور العمل های لازم برای برچسب گذاری، هنوز این قوانین به مرحله اجرا نرسیده است. </a:t>
            </a:r>
            <a:endParaRPr lang="en-US" sz="3200" dirty="0" smtClean="0">
              <a:solidFill>
                <a:srgbClr val="00B050"/>
              </a:solidFill>
              <a:cs typeface="B Zar" pitchFamily="2" charset="-78"/>
            </a:endParaRPr>
          </a:p>
          <a:p>
            <a:pPr algn="just" rtl="1"/>
            <a:endParaRPr lang="en-US" sz="32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vahid\Desktop\biosafety\laws\labeling\050_dressing_label_zoom.jpg"/>
          <p:cNvPicPr>
            <a:picLocks noChangeAspect="1" noChangeArrowheads="1"/>
          </p:cNvPicPr>
          <p:nvPr/>
        </p:nvPicPr>
        <p:blipFill>
          <a:blip r:embed="rId3" cstate="print"/>
          <a:srcRect/>
          <a:stretch>
            <a:fillRect/>
          </a:stretch>
        </p:blipFill>
        <p:spPr bwMode="auto">
          <a:xfrm>
            <a:off x="0" y="1219200"/>
            <a:ext cx="5334000" cy="3581400"/>
          </a:xfrm>
          <a:prstGeom prst="rect">
            <a:avLst/>
          </a:prstGeom>
          <a:ln>
            <a:noFill/>
          </a:ln>
          <a:effectLst>
            <a:softEdge rad="112500"/>
          </a:effectLst>
        </p:spPr>
      </p:pic>
      <p:pic>
        <p:nvPicPr>
          <p:cNvPr id="3074" name="Picture 2" descr="C:\Users\s.karbasi\Desktop\اطلاع رسانی\gmo-label-560.jpg"/>
          <p:cNvPicPr>
            <a:picLocks noChangeAspect="1" noChangeArrowheads="1"/>
          </p:cNvPicPr>
          <p:nvPr/>
        </p:nvPicPr>
        <p:blipFill>
          <a:blip r:embed="rId4" cstate="print"/>
          <a:srcRect/>
          <a:stretch>
            <a:fillRect/>
          </a:stretch>
        </p:blipFill>
        <p:spPr bwMode="auto">
          <a:xfrm>
            <a:off x="4495800" y="3362325"/>
            <a:ext cx="4648200" cy="3495675"/>
          </a:xfrm>
          <a:prstGeom prst="rect">
            <a:avLst/>
          </a:prstGeom>
          <a:ln>
            <a:noFill/>
          </a:ln>
          <a:effectLst>
            <a:softEdge rad="112500"/>
          </a:effectLst>
        </p:spPr>
      </p:pic>
      <p:sp>
        <p:nvSpPr>
          <p:cNvPr id="5" name="TextBox 4"/>
          <p:cNvSpPr txBox="1"/>
          <p:nvPr/>
        </p:nvSpPr>
        <p:spPr>
          <a:xfrm>
            <a:off x="76200" y="152400"/>
            <a:ext cx="8915400" cy="89255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rtl="1"/>
            <a:r>
              <a:rPr lang="fa-IR" sz="2800" dirty="0" smtClean="0">
                <a:cs typeface="B Titr" pitchFamily="2" charset="-78"/>
              </a:rPr>
              <a:t>نمونه هایی از بر چسب های مرتبط با محصولات دستکاری شده ژنتیکی</a:t>
            </a:r>
            <a:endParaRPr lang="en-US" sz="2800" dirty="0" smtClean="0">
              <a:cs typeface="B Titr" pitchFamily="2" charset="-78"/>
            </a:endParaRPr>
          </a:p>
          <a:p>
            <a:pPr algn="ctr" rtl="1"/>
            <a:r>
              <a:rPr lang="en-US" sz="2400" dirty="0" smtClean="0">
                <a:solidFill>
                  <a:schemeClr val="bg1"/>
                </a:solidFill>
                <a:latin typeface="Times New Roman" pitchFamily="18" charset="0"/>
                <a:cs typeface="B Titr" pitchFamily="2" charset="-78"/>
              </a:rPr>
              <a:t>(</a:t>
            </a:r>
            <a:r>
              <a:rPr lang="en-US" sz="2400" b="1" dirty="0" smtClean="0">
                <a:solidFill>
                  <a:schemeClr val="bg1"/>
                </a:solidFill>
                <a:latin typeface="Times New Roman" pitchFamily="18" charset="0"/>
                <a:cs typeface="B Titr" pitchFamily="2" charset="-78"/>
              </a:rPr>
              <a:t>GMO Labeling</a:t>
            </a:r>
            <a:r>
              <a:rPr lang="en-US" sz="2400" dirty="0" smtClean="0">
                <a:solidFill>
                  <a:schemeClr val="bg1"/>
                </a:solidFill>
                <a:latin typeface="Times New Roman" pitchFamily="18" charset="0"/>
                <a:cs typeface="B Titr" pitchFamily="2" charset="-78"/>
              </a:rPr>
              <a:t>)</a:t>
            </a:r>
            <a:endParaRPr lang="en-US" sz="2400" b="1" dirty="0">
              <a:latin typeface="Times New Roman" pitchFamily="18" charset="0"/>
              <a:cs typeface="B Titr"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s.karbasi\Desktop\2.jpg"/>
          <p:cNvPicPr>
            <a:picLocks noChangeAspect="1" noChangeArrowheads="1"/>
          </p:cNvPicPr>
          <p:nvPr/>
        </p:nvPicPr>
        <p:blipFill>
          <a:blip r:embed="rId2" cstate="print"/>
          <a:srcRect/>
          <a:stretch>
            <a:fillRect/>
          </a:stretch>
        </p:blipFill>
        <p:spPr bwMode="auto">
          <a:xfrm>
            <a:off x="0" y="0"/>
            <a:ext cx="9144000" cy="3505200"/>
          </a:xfrm>
          <a:prstGeom prst="rect">
            <a:avLst/>
          </a:prstGeom>
          <a:noFill/>
        </p:spPr>
      </p:pic>
      <p:sp>
        <p:nvSpPr>
          <p:cNvPr id="8" name="Rounded Rectangle 7"/>
          <p:cNvSpPr/>
          <p:nvPr/>
        </p:nvSpPr>
        <p:spPr>
          <a:xfrm>
            <a:off x="0" y="838200"/>
            <a:ext cx="8534400" cy="6096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629400" y="2971800"/>
            <a:ext cx="1600200" cy="13716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76200" y="3581400"/>
            <a:ext cx="6248400" cy="6858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0" y="1752600"/>
            <a:ext cx="9144000" cy="1200329"/>
          </a:xfrm>
          <a:prstGeom prst="rect">
            <a:avLst/>
          </a:prstGeom>
          <a:solidFill>
            <a:schemeClr val="bg1"/>
          </a:solidFill>
        </p:spPr>
        <p:txBody>
          <a:bodyPr wrap="square" rtlCol="0">
            <a:spAutoFit/>
          </a:bodyPr>
          <a:lstStyle/>
          <a:p>
            <a:pPr algn="just"/>
            <a:r>
              <a:rPr lang="en-US" dirty="0" smtClean="0">
                <a:latin typeface="Times New Roman" pitchFamily="18" charset="0"/>
                <a:cs typeface="Times New Roman" pitchFamily="18" charset="0"/>
              </a:rPr>
              <a:t>The 19 requests are from Austria, Belgium for the Wallonia region, Britain for Scotland, Wales and Northern Ireland, Bulgaria, Croatia, Cyprus, Denmark, France, Germany, Greece, Hungary, Italy, Latvia, Lithuania, Luxembourg, Malta, the Netherlands, Poland and Slovenia.</a:t>
            </a:r>
          </a:p>
          <a:p>
            <a:pPr algn="just"/>
            <a:endParaRPr lang="en-US" b="1" dirty="0">
              <a:latin typeface="Times New Roman" pitchFamily="18" charset="0"/>
              <a:cs typeface="Times New Roman" pitchFamily="18" charset="0"/>
            </a:endParaRPr>
          </a:p>
        </p:txBody>
      </p:sp>
      <p:pic>
        <p:nvPicPr>
          <p:cNvPr id="4" name="Picture 2" descr="C:\Users\s.karbasi\Desktop\Untitled.jpg"/>
          <p:cNvPicPr>
            <a:picLocks noChangeAspect="1" noChangeArrowheads="1"/>
          </p:cNvPicPr>
          <p:nvPr/>
        </p:nvPicPr>
        <p:blipFill>
          <a:blip r:embed="rId3" cstate="print"/>
          <a:srcRect/>
          <a:stretch>
            <a:fillRect/>
          </a:stretch>
        </p:blipFill>
        <p:spPr bwMode="auto">
          <a:xfrm>
            <a:off x="0" y="2667000"/>
            <a:ext cx="9158288" cy="3581400"/>
          </a:xfrm>
          <a:prstGeom prst="rect">
            <a:avLst/>
          </a:prstGeom>
          <a:noFill/>
        </p:spPr>
      </p:pic>
      <p:pic>
        <p:nvPicPr>
          <p:cNvPr id="5" name="Picture 3"/>
          <p:cNvPicPr>
            <a:picLocks noChangeAspect="1" noChangeArrowheads="1"/>
          </p:cNvPicPr>
          <p:nvPr/>
        </p:nvPicPr>
        <p:blipFill>
          <a:blip r:embed="rId4" cstate="print"/>
          <a:srcRect b="21440"/>
          <a:stretch>
            <a:fillRect/>
          </a:stretch>
        </p:blipFill>
        <p:spPr bwMode="auto">
          <a:xfrm>
            <a:off x="0" y="4648200"/>
            <a:ext cx="9144000" cy="2209800"/>
          </a:xfrm>
          <a:prstGeom prst="rect">
            <a:avLst/>
          </a:prstGeom>
          <a:noFill/>
          <a:ln w="9525">
            <a:noFill/>
            <a:miter lim="800000"/>
            <a:headEnd/>
            <a:tailEnd/>
          </a:ln>
        </p:spPr>
      </p:pic>
      <p:sp>
        <p:nvSpPr>
          <p:cNvPr id="15" name="Rounded Rectangle 14"/>
          <p:cNvSpPr/>
          <p:nvPr/>
        </p:nvSpPr>
        <p:spPr>
          <a:xfrm>
            <a:off x="152400" y="3886200"/>
            <a:ext cx="6096000" cy="7620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76200" y="5943600"/>
            <a:ext cx="5334000" cy="6858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fa-IR" sz="4000" b="1" dirty="0" smtClean="0">
                <a:cs typeface="B Titr" pitchFamily="2" charset="-78"/>
              </a:rPr>
              <a:t>الزامات محصولات دستکاری شده ژنتیکی در کشور</a:t>
            </a:r>
            <a:endParaRPr lang="en-US" dirty="0">
              <a:cs typeface="B Titr" pitchFamily="2" charset="-78"/>
            </a:endParaRPr>
          </a:p>
        </p:txBody>
      </p:sp>
      <p:sp>
        <p:nvSpPr>
          <p:cNvPr id="4" name="TextBox 3"/>
          <p:cNvSpPr txBox="1"/>
          <p:nvPr/>
        </p:nvSpPr>
        <p:spPr>
          <a:xfrm>
            <a:off x="457200" y="1524000"/>
            <a:ext cx="8267901" cy="5016758"/>
          </a:xfrm>
          <a:prstGeom prst="rect">
            <a:avLst/>
          </a:prstGeom>
          <a:noFill/>
        </p:spPr>
        <p:txBody>
          <a:bodyPr wrap="square" rtlCol="0">
            <a:spAutoFit/>
          </a:bodyPr>
          <a:lstStyle/>
          <a:p>
            <a:pPr marL="342900" lvl="0" indent="-342900" algn="just" rtl="1">
              <a:buFont typeface="Arial" pitchFamily="34" charset="0"/>
              <a:buChar char="•"/>
            </a:pPr>
            <a:r>
              <a:rPr lang="fa-IR" sz="2000" b="1" dirty="0" smtClean="0">
                <a:cs typeface="B Zar" pitchFamily="2" charset="-78"/>
              </a:rPr>
              <a:t>ورود سازمان استاندارد به بحث ایمنی زیستی و تعیین استاندارد ها و شاخص های ایمنی زیستی در جهت تولید این محصولات در کشور. </a:t>
            </a:r>
            <a:endParaRPr lang="en-US" sz="2000" b="1" dirty="0" smtClean="0">
              <a:cs typeface="B Zar" pitchFamily="2" charset="-78"/>
            </a:endParaRPr>
          </a:p>
          <a:p>
            <a:pPr marL="342900" lvl="0" indent="-342900" algn="just" rtl="1">
              <a:buFont typeface="Arial" pitchFamily="34" charset="0"/>
              <a:buChar char="•"/>
            </a:pPr>
            <a:r>
              <a:rPr lang="fa-IR" sz="2000" b="1" dirty="0" smtClean="0">
                <a:cs typeface="B Zar" pitchFamily="2" charset="-78"/>
              </a:rPr>
              <a:t>تشکیل و تاسیس یک مرکز تخصصی ارزیابی مخاطرات ایمنی زیستی و سلامت غذایی بی طرف و فاقد منافع که دارای قدرت فرا سازمانی و فرا دستگاهی داشته باشد.</a:t>
            </a:r>
            <a:endParaRPr lang="en-US" sz="2000" b="1" dirty="0" smtClean="0">
              <a:cs typeface="B Zar" pitchFamily="2" charset="-78"/>
            </a:endParaRPr>
          </a:p>
          <a:p>
            <a:pPr marL="342900" lvl="0" indent="-342900" algn="just" rtl="1">
              <a:buFont typeface="Arial" pitchFamily="34" charset="0"/>
              <a:buChar char="•"/>
            </a:pPr>
            <a:r>
              <a:rPr lang="fa-IR" sz="2000" b="1" dirty="0" smtClean="0">
                <a:cs typeface="B Zar" pitchFamily="2" charset="-78"/>
              </a:rPr>
              <a:t>تجهیز زیر ساخت  مراکز تحقیقاتی وآزمایشگاهی مرتبط با بحث ایمنی زیستی. </a:t>
            </a:r>
            <a:endParaRPr lang="en-US" sz="2000" b="1" dirty="0" smtClean="0">
              <a:cs typeface="B Zar" pitchFamily="2" charset="-78"/>
            </a:endParaRPr>
          </a:p>
          <a:p>
            <a:pPr marL="342900" lvl="0" indent="-342900" algn="just" rtl="1">
              <a:buFont typeface="Arial" pitchFamily="34" charset="0"/>
              <a:buChar char="•"/>
            </a:pPr>
            <a:r>
              <a:rPr lang="fa-IR" sz="2000" b="1" dirty="0" smtClean="0">
                <a:cs typeface="B Zar" pitchFamily="2" charset="-78"/>
              </a:rPr>
              <a:t>تربیت نیروی متخصص در زمینه ایمنی زیستی کشور.</a:t>
            </a:r>
            <a:endParaRPr lang="en-US" sz="2000" b="1" dirty="0" smtClean="0">
              <a:cs typeface="B Zar" pitchFamily="2" charset="-78"/>
            </a:endParaRPr>
          </a:p>
          <a:p>
            <a:pPr marL="342900" lvl="0" indent="-342900" algn="just" rtl="1">
              <a:buFont typeface="Arial" pitchFamily="34" charset="0"/>
              <a:buChar char="•"/>
            </a:pPr>
            <a:r>
              <a:rPr lang="fa-IR" sz="2000" b="1" dirty="0" smtClean="0">
                <a:cs typeface="B Zar" pitchFamily="2" charset="-78"/>
              </a:rPr>
              <a:t>تاسیس رشته های تخصصی چون ایمنی زیستی و زیست فناوری محیط زیست.</a:t>
            </a:r>
            <a:endParaRPr lang="en-US" sz="2000" b="1" dirty="0" smtClean="0">
              <a:cs typeface="B Zar" pitchFamily="2" charset="-78"/>
            </a:endParaRPr>
          </a:p>
          <a:p>
            <a:pPr marL="342900" lvl="0" indent="-342900" algn="just" rtl="1">
              <a:buFont typeface="Arial" pitchFamily="34" charset="0"/>
              <a:buChar char="•"/>
            </a:pPr>
            <a:r>
              <a:rPr lang="fa-IR" sz="2000" b="1" dirty="0" smtClean="0">
                <a:cs typeface="B Zar" pitchFamily="2" charset="-78"/>
              </a:rPr>
              <a:t> انجام تحقیقات تخصصی و پایان نامه های دانشجویی ایمنی زیستی در مراکز تحقیقاتی مرتبط.</a:t>
            </a:r>
            <a:endParaRPr lang="en-US" sz="2000" b="1" dirty="0" smtClean="0">
              <a:cs typeface="B Zar" pitchFamily="2" charset="-78"/>
            </a:endParaRPr>
          </a:p>
          <a:p>
            <a:pPr marL="342900" lvl="0" indent="-342900" algn="just" rtl="1">
              <a:buFont typeface="Arial" pitchFamily="34" charset="0"/>
              <a:buChar char="•"/>
            </a:pPr>
            <a:r>
              <a:rPr lang="fa-IR" sz="2000" b="1" dirty="0" smtClean="0">
                <a:cs typeface="B Zar" pitchFamily="2" charset="-78"/>
              </a:rPr>
              <a:t>بازنگری قانون و نگارش مجدد آن توسط افرادی که دغدغه تولید این محصولات را نداشته باشند و حفظ سلامت جامعه، محیط زیست و حقوق مصرف کننده جزو اولویت های آنان باشد.</a:t>
            </a:r>
            <a:endParaRPr lang="en-US" sz="2000" b="1" dirty="0" smtClean="0">
              <a:cs typeface="B Zar" pitchFamily="2" charset="-78"/>
            </a:endParaRPr>
          </a:p>
          <a:p>
            <a:pPr marL="342900" lvl="0" indent="-342900" algn="just" rtl="1">
              <a:buFont typeface="Arial" pitchFamily="34" charset="0"/>
              <a:buChar char="•"/>
            </a:pPr>
            <a:r>
              <a:rPr lang="fa-IR" sz="2000" b="1" dirty="0" smtClean="0">
                <a:cs typeface="B Zar" pitchFamily="2" charset="-78"/>
              </a:rPr>
              <a:t>تدوین دستور العمل اجرایی برای سازمان های درگیر همچون اداره گمرکات کشور.</a:t>
            </a:r>
            <a:endParaRPr lang="en-US" sz="2000" b="1" dirty="0" smtClean="0">
              <a:cs typeface="B Zar" pitchFamily="2" charset="-78"/>
            </a:endParaRPr>
          </a:p>
          <a:p>
            <a:pPr marL="342900" lvl="0" indent="-342900" algn="just" rtl="1">
              <a:buFont typeface="Arial" pitchFamily="34" charset="0"/>
              <a:buChar char="•"/>
            </a:pPr>
            <a:r>
              <a:rPr lang="fa-IR" sz="2000" b="1" dirty="0" smtClean="0">
                <a:cs typeface="B Zar" pitchFamily="2" charset="-78"/>
              </a:rPr>
              <a:t>ورود سایر دستگاه های نظارتی و امنیتی به بحث ایمنی زیستی همچون سازمان پدافند غیر عامل که بتواند در تصمیمات کلان در این حوزه اعمال نظر کنند. </a:t>
            </a:r>
            <a:endParaRPr lang="en-US" sz="2000" b="1" dirty="0" smtClean="0">
              <a:cs typeface="B Zar" pitchFamily="2" charset="-78"/>
            </a:endParaRPr>
          </a:p>
          <a:p>
            <a:pPr marL="342900" indent="-342900" algn="just" rtl="1">
              <a:buFont typeface="Arial" pitchFamily="34" charset="0"/>
              <a:buChar char="•"/>
            </a:pPr>
            <a:endParaRPr lang="en-US" sz="2000" b="1" dirty="0">
              <a:cs typeface="B Zar"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1524000"/>
          </a:xfrm>
          <a:prstGeom prst="rect">
            <a:avLst/>
          </a:prstGeom>
          <a:ln>
            <a:noFill/>
          </a:ln>
          <a:effectLst>
            <a:softEdge rad="112500"/>
          </a:effectLst>
        </p:spPr>
      </p:pic>
      <p:sp>
        <p:nvSpPr>
          <p:cNvPr id="4" name="TextBox 3"/>
          <p:cNvSpPr txBox="1"/>
          <p:nvPr/>
        </p:nvSpPr>
        <p:spPr>
          <a:xfrm>
            <a:off x="990600" y="838200"/>
            <a:ext cx="6400800" cy="369332"/>
          </a:xfrm>
          <a:prstGeom prst="rect">
            <a:avLst/>
          </a:prstGeom>
          <a:noFill/>
        </p:spPr>
        <p:txBody>
          <a:bodyPr wrap="square" rtlCol="0">
            <a:spAutoFit/>
          </a:bodyPr>
          <a:lstStyle/>
          <a:p>
            <a:pPr algn="r" rtl="1"/>
            <a:r>
              <a:rPr lang="fa-IR" dirty="0" smtClean="0">
                <a:ln w="10160">
                  <a:solidFill>
                    <a:schemeClr val="accent1"/>
                  </a:solidFill>
                  <a:prstDash val="solid"/>
                </a:ln>
                <a:solidFill>
                  <a:srgbClr val="FFFFFF"/>
                </a:solidFill>
                <a:effectLst>
                  <a:outerShdw blurRad="38100" dist="32000" dir="5400000" algn="tl">
                    <a:srgbClr val="000000">
                      <a:alpha val="30000"/>
                    </a:srgbClr>
                  </a:outerShdw>
                </a:effectLst>
                <a:cs typeface="B Titr" pitchFamily="2" charset="-78"/>
              </a:rPr>
              <a:t>ابلاغیه رهبر انقلاب اسلامی در خصوص سیاستهای کلی محیط زیست</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cs typeface="B Titr" pitchFamily="2" charset="-78"/>
            </a:endParaRPr>
          </a:p>
        </p:txBody>
      </p:sp>
      <p:sp>
        <p:nvSpPr>
          <p:cNvPr id="5" name="TextBox 4"/>
          <p:cNvSpPr txBox="1"/>
          <p:nvPr/>
        </p:nvSpPr>
        <p:spPr>
          <a:xfrm>
            <a:off x="457200" y="1981200"/>
            <a:ext cx="8305800" cy="3970318"/>
          </a:xfrm>
          <a:prstGeom prst="rect">
            <a:avLst/>
          </a:prstGeom>
          <a:noFill/>
        </p:spPr>
        <p:txBody>
          <a:bodyPr wrap="square" rtlCol="0">
            <a:spAutoFit/>
          </a:bodyPr>
          <a:lstStyle/>
          <a:p>
            <a:pPr algn="just" rtl="1"/>
            <a:r>
              <a:rPr lang="fa-IR" sz="1400" b="1" dirty="0" smtClean="0">
                <a:solidFill>
                  <a:srgbClr val="FF0000"/>
                </a:solidFill>
                <a:cs typeface="B Zar" pitchFamily="2" charset="-78"/>
              </a:rPr>
              <a:t>4-</a:t>
            </a:r>
            <a:r>
              <a:rPr lang="fa-IR" sz="1400" b="1" dirty="0" smtClean="0">
                <a:cs typeface="B Zar" pitchFamily="2" charset="-78"/>
              </a:rPr>
              <a:t> </a:t>
            </a:r>
            <a:r>
              <a:rPr lang="fa-IR" sz="1400" b="1" dirty="0" smtClean="0">
                <a:solidFill>
                  <a:srgbClr val="00B050"/>
                </a:solidFill>
                <a:cs typeface="B Zar" pitchFamily="2" charset="-78"/>
              </a:rPr>
              <a:t>پيشگيري و ممانعت از انتشار انواع آلودگي‌هاي غيرمجاز و جرم‌انگاري تخريب محيط زيست</a:t>
            </a:r>
            <a:r>
              <a:rPr lang="fa-IR" sz="1400" b="1" dirty="0" smtClean="0">
                <a:cs typeface="B Zar" pitchFamily="2" charset="-78"/>
              </a:rPr>
              <a:t> و مجازات مؤثر و بازدارنده آلوده كنندگان و تخريب كنندگان محيط زيست و الزام آنان به جبران خسارت.</a:t>
            </a:r>
          </a:p>
          <a:p>
            <a:pPr algn="just" rtl="1"/>
            <a:endParaRPr lang="fa-IR" sz="1400" b="1" dirty="0" smtClean="0">
              <a:cs typeface="B Zar" pitchFamily="2" charset="-78"/>
            </a:endParaRPr>
          </a:p>
          <a:p>
            <a:pPr algn="just" rtl="1"/>
            <a:r>
              <a:rPr lang="fa-IR" sz="1400" b="1" dirty="0" smtClean="0">
                <a:solidFill>
                  <a:srgbClr val="FF0000"/>
                </a:solidFill>
                <a:cs typeface="B Zar" pitchFamily="2" charset="-78"/>
              </a:rPr>
              <a:t>6- </a:t>
            </a:r>
            <a:r>
              <a:rPr lang="fa-IR" sz="1400" b="1" dirty="0" smtClean="0">
                <a:cs typeface="B Zar" pitchFamily="2" charset="-78"/>
              </a:rPr>
              <a:t>تهيه اطلس زيست‌بوم كشور و حفاظت، احياء، بهسازي و توسعه منابع طبيعي تجديد پذير (مانند دريا، درياچه، رودخانه، مخزن سدها، تالاب، آبخوان زيرزميني، جنگل، خاك، مرتع و تنوع زيستي بويژه حيات وحش) و اعمال محدوديت قانونمند در بهره‌برداري از اين منابع متناسب با توان اكولوژيك (ظرفيت قابل تحمل و توان بازسازي) آنها بر اساس معيارها و شاخص‌هاي پايداري، مديريّت اكوسيستم‌هاي حساس و ارزشمند (از قبيل پارك‌هاي ملّي و آثار طبيعي ملّي) و </a:t>
            </a:r>
            <a:r>
              <a:rPr lang="fa-IR" sz="1400" b="1" dirty="0" smtClean="0">
                <a:solidFill>
                  <a:srgbClr val="00B050"/>
                </a:solidFill>
                <a:cs typeface="B Zar" pitchFamily="2" charset="-78"/>
              </a:rPr>
              <a:t>حفاظت از منابع ژنتيك و ارتقاء آنها تا سطح استانداردهاي بين‌المللي.</a:t>
            </a:r>
          </a:p>
          <a:p>
            <a:pPr algn="just" rtl="1"/>
            <a:endParaRPr lang="fa-IR" sz="1400" b="1" dirty="0" smtClean="0">
              <a:cs typeface="B Zar" pitchFamily="2" charset="-78"/>
            </a:endParaRPr>
          </a:p>
          <a:p>
            <a:pPr algn="just" rtl="1"/>
            <a:r>
              <a:rPr lang="fa-IR" sz="1400" b="1" dirty="0" smtClean="0">
                <a:solidFill>
                  <a:srgbClr val="FF0000"/>
                </a:solidFill>
                <a:cs typeface="B Zar" pitchFamily="2" charset="-78"/>
              </a:rPr>
              <a:t>8-</a:t>
            </a:r>
            <a:r>
              <a:rPr lang="fa-IR" sz="1400" b="1" dirty="0" smtClean="0">
                <a:cs typeface="B Zar" pitchFamily="2" charset="-78"/>
              </a:rPr>
              <a:t> گسترش </a:t>
            </a:r>
            <a:r>
              <a:rPr lang="fa-IR" sz="1400" b="1" dirty="0" smtClean="0">
                <a:solidFill>
                  <a:srgbClr val="00B050"/>
                </a:solidFill>
                <a:cs typeface="B Zar" pitchFamily="2" charset="-78"/>
              </a:rPr>
              <a:t>اقتصاد سبز </a:t>
            </a:r>
            <a:r>
              <a:rPr lang="fa-IR" sz="1400" b="1" dirty="0" smtClean="0">
                <a:cs typeface="B Zar" pitchFamily="2" charset="-78"/>
              </a:rPr>
              <a:t>با تأكيد بر:</a:t>
            </a:r>
          </a:p>
          <a:p>
            <a:pPr algn="just" rtl="1"/>
            <a:r>
              <a:rPr lang="fa-IR" sz="1400" b="1" dirty="0" smtClean="0">
                <a:solidFill>
                  <a:srgbClr val="FF0000"/>
                </a:solidFill>
                <a:cs typeface="B Zar" pitchFamily="2" charset="-78"/>
              </a:rPr>
              <a:t>1ـ8 ـ </a:t>
            </a:r>
            <a:r>
              <a:rPr lang="fa-IR" sz="1400" b="1" dirty="0" smtClean="0">
                <a:cs typeface="B Zar" pitchFamily="2" charset="-78"/>
              </a:rPr>
              <a:t>صنعتِ كم كربن، استفاده از انرژي‌هاي پاك، </a:t>
            </a:r>
            <a:r>
              <a:rPr lang="fa-IR" sz="1400" b="1" dirty="0" smtClean="0">
                <a:solidFill>
                  <a:srgbClr val="00B050"/>
                </a:solidFill>
                <a:cs typeface="B Zar" pitchFamily="2" charset="-78"/>
              </a:rPr>
              <a:t>محصولات كشاورزي سالم و ارگانيك </a:t>
            </a:r>
            <a:r>
              <a:rPr lang="fa-IR" sz="1400" b="1" dirty="0" smtClean="0">
                <a:cs typeface="B Zar" pitchFamily="2" charset="-78"/>
              </a:rPr>
              <a:t>و مديريّت پسماندها و پساب‌ها با بهره‌گيري از ظرفيّت‌ها و توانمندي‌هاي اقتصادي، اجتماعي، طبيعي و زيست محيطي.</a:t>
            </a:r>
          </a:p>
          <a:p>
            <a:pPr algn="just" rtl="1"/>
            <a:endParaRPr lang="fa-IR" sz="1400" b="1" dirty="0" smtClean="0">
              <a:cs typeface="B Zar" pitchFamily="2" charset="-78"/>
            </a:endParaRPr>
          </a:p>
          <a:p>
            <a:pPr algn="just" rtl="1"/>
            <a:r>
              <a:rPr lang="fa-IR" sz="1400" b="1" dirty="0" smtClean="0">
                <a:solidFill>
                  <a:srgbClr val="FF0000"/>
                </a:solidFill>
                <a:cs typeface="B Zar" pitchFamily="2" charset="-78"/>
              </a:rPr>
              <a:t>13-</a:t>
            </a:r>
            <a:r>
              <a:rPr lang="fa-IR" sz="1400" b="1" dirty="0" smtClean="0">
                <a:cs typeface="B Zar" pitchFamily="2" charset="-78"/>
              </a:rPr>
              <a:t> </a:t>
            </a:r>
            <a:r>
              <a:rPr lang="fa-IR" sz="1400" b="1" dirty="0" smtClean="0">
                <a:solidFill>
                  <a:srgbClr val="00B050"/>
                </a:solidFill>
                <a:cs typeface="B Zar" pitchFamily="2" charset="-78"/>
              </a:rPr>
              <a:t>ارتقاء مطالعات و تحقيقات علمي و بهره‌مندي از فناوري‌هاي نوآورانه زيست محيطي </a:t>
            </a:r>
            <a:r>
              <a:rPr lang="fa-IR" sz="1400" b="1" dirty="0" smtClean="0">
                <a:cs typeface="B Zar" pitchFamily="2" charset="-78"/>
              </a:rPr>
              <a:t>و تجارب سازنده بومي در زمينه حفظ تعادل زيست بوم‌ها و </a:t>
            </a:r>
            <a:r>
              <a:rPr lang="fa-IR" sz="1400" b="1" dirty="0" smtClean="0">
                <a:solidFill>
                  <a:srgbClr val="00B050"/>
                </a:solidFill>
                <a:cs typeface="B Zar" pitchFamily="2" charset="-78"/>
              </a:rPr>
              <a:t>پيشگيري از آلودگي و تخريب محيط زيست.</a:t>
            </a:r>
          </a:p>
          <a:p>
            <a:pPr algn="just" rtl="1"/>
            <a:endParaRPr lang="fa-IR" sz="1400" b="1" dirty="0" smtClean="0">
              <a:cs typeface="B Zar" pitchFamily="2" charset="-78"/>
            </a:endParaRPr>
          </a:p>
          <a:p>
            <a:pPr algn="just" rtl="1"/>
            <a:r>
              <a:rPr lang="fa-IR" sz="1400" b="1" dirty="0" smtClean="0">
                <a:solidFill>
                  <a:srgbClr val="FF0000"/>
                </a:solidFill>
                <a:cs typeface="B Zar" pitchFamily="2" charset="-78"/>
              </a:rPr>
              <a:t>14ـ </a:t>
            </a:r>
            <a:r>
              <a:rPr lang="fa-IR" sz="1400" b="1" dirty="0" smtClean="0">
                <a:solidFill>
                  <a:srgbClr val="00B050"/>
                </a:solidFill>
                <a:cs typeface="B Zar" pitchFamily="2" charset="-78"/>
              </a:rPr>
              <a:t>گسترش سطح آگاهي، دانش و بينش زيست محيطي جامعه و تقويت فرهنگ و معارف </a:t>
            </a:r>
            <a:r>
              <a:rPr lang="fa-IR" sz="1400" b="1" dirty="0" smtClean="0">
                <a:solidFill>
                  <a:srgbClr val="00B050"/>
                </a:solidFill>
                <a:cs typeface="B Zar" pitchFamily="2" charset="-78"/>
              </a:rPr>
              <a:t>دينی </a:t>
            </a:r>
            <a:r>
              <a:rPr lang="fa-IR" sz="1400" b="1" dirty="0" smtClean="0">
                <a:solidFill>
                  <a:srgbClr val="00B050"/>
                </a:solidFill>
                <a:cs typeface="B Zar" pitchFamily="2" charset="-78"/>
              </a:rPr>
              <a:t>مشاركت و مسؤوليت‌پذيري اجتماعي بويژه امر به معروف و نهي از منكر براي حفظ محيط زيست در تمام سطوح و اقشار جامعه.</a:t>
            </a:r>
            <a:endParaRPr lang="en-US" sz="1400" b="1" dirty="0">
              <a:solidFill>
                <a:srgbClr val="00B050"/>
              </a:solidFill>
              <a:cs typeface="B Zar" pitchFamily="2" charset="-78"/>
            </a:endParaRPr>
          </a:p>
        </p:txBody>
      </p:sp>
      <p:sp>
        <p:nvSpPr>
          <p:cNvPr id="6" name="TextBox 5"/>
          <p:cNvSpPr txBox="1"/>
          <p:nvPr/>
        </p:nvSpPr>
        <p:spPr>
          <a:xfrm>
            <a:off x="1752600" y="1524000"/>
            <a:ext cx="5638800" cy="369332"/>
          </a:xfrm>
          <a:prstGeom prst="rect">
            <a:avLst/>
          </a:prstGeom>
          <a:noFill/>
        </p:spPr>
        <p:txBody>
          <a:bodyPr wrap="square" rtlCol="0">
            <a:spAutoFit/>
          </a:bodyPr>
          <a:lstStyle/>
          <a:p>
            <a:pPr algn="ctr" rtl="1"/>
            <a:r>
              <a:rPr lang="fa-IR" dirty="0" smtClean="0">
                <a:cs typeface="B Titr" pitchFamily="2" charset="-78"/>
              </a:rPr>
              <a:t>برخی از مفاد مرتبط با بحث محصولات دستکاری شده ژنتیکی</a:t>
            </a:r>
            <a:endParaRPr lang="en-US" dirty="0">
              <a:cs typeface="B Titr" pitchFamily="2" charset="-78"/>
            </a:endParaRPr>
          </a:p>
        </p:txBody>
      </p:sp>
    </p:spTree>
    <p:extLst>
      <p:ext uri="{BB962C8B-B14F-4D97-AF65-F5344CB8AC3E}">
        <p14:creationId xmlns:p14="http://schemas.microsoft.com/office/powerpoint/2010/main" xmlns="" val="3349897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hoto_2015-04-06_08-37-20.jpg"/>
          <p:cNvPicPr>
            <a:picLocks noChangeAspect="1" noChangeArrowheads="1"/>
          </p:cNvPicPr>
          <p:nvPr/>
        </p:nvPicPr>
        <p:blipFill>
          <a:blip r:embed="rId2" cstate="print"/>
          <a:srcRect/>
          <a:stretch>
            <a:fillRect/>
          </a:stretch>
        </p:blipFill>
        <p:spPr bwMode="auto">
          <a:xfrm>
            <a:off x="-2819400" y="-304800"/>
            <a:ext cx="12192000" cy="7620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Project logo.png"/>
          <p:cNvPicPr>
            <a:picLocks noChangeAspect="1" noChangeArrowheads="1"/>
          </p:cNvPicPr>
          <p:nvPr/>
        </p:nvPicPr>
        <p:blipFill>
          <a:blip r:embed="rId2" cstate="print"/>
          <a:srcRect/>
          <a:stretch>
            <a:fillRect/>
          </a:stretch>
        </p:blipFill>
        <p:spPr bwMode="auto">
          <a:xfrm>
            <a:off x="609600" y="228599"/>
            <a:ext cx="8001000" cy="60960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s.karbasi\Desktop\3041704_379.jpg"/>
          <p:cNvPicPr>
            <a:picLocks noChangeAspect="1" noChangeArrowheads="1"/>
          </p:cNvPicPr>
          <p:nvPr/>
        </p:nvPicPr>
        <p:blipFill>
          <a:blip r:embed="rId2" cstate="print"/>
          <a:srcRect/>
          <a:stretch>
            <a:fillRect/>
          </a:stretch>
        </p:blipFill>
        <p:spPr bwMode="auto">
          <a:xfrm>
            <a:off x="6858000" y="152400"/>
            <a:ext cx="1905000" cy="1600200"/>
          </a:xfrm>
          <a:prstGeom prst="rect">
            <a:avLst/>
          </a:prstGeom>
          <a:noFill/>
        </p:spPr>
      </p:pic>
      <p:pic>
        <p:nvPicPr>
          <p:cNvPr id="1026" name="Picture 2" descr="C:\Users\s.karbasi\Desktop\photo of ppt\UNEP_logo.svg.png"/>
          <p:cNvPicPr>
            <a:picLocks noChangeAspect="1" noChangeArrowheads="1"/>
          </p:cNvPicPr>
          <p:nvPr/>
        </p:nvPicPr>
        <p:blipFill>
          <a:blip r:embed="rId3" cstate="print"/>
          <a:srcRect/>
          <a:stretch>
            <a:fillRect/>
          </a:stretch>
        </p:blipFill>
        <p:spPr bwMode="auto">
          <a:xfrm>
            <a:off x="7010400" y="2133600"/>
            <a:ext cx="1600200" cy="1524000"/>
          </a:xfrm>
          <a:prstGeom prst="rect">
            <a:avLst/>
          </a:prstGeom>
          <a:noFill/>
        </p:spPr>
      </p:pic>
      <p:pic>
        <p:nvPicPr>
          <p:cNvPr id="1027" name="Picture 3" descr="C:\Users\s.karbasi\Desktop\photo of ppt\GEF.jpg"/>
          <p:cNvPicPr>
            <a:picLocks noChangeAspect="1" noChangeArrowheads="1"/>
          </p:cNvPicPr>
          <p:nvPr/>
        </p:nvPicPr>
        <p:blipFill>
          <a:blip r:embed="rId4" cstate="print"/>
          <a:srcRect/>
          <a:stretch>
            <a:fillRect/>
          </a:stretch>
        </p:blipFill>
        <p:spPr bwMode="auto">
          <a:xfrm>
            <a:off x="6934200" y="3962400"/>
            <a:ext cx="2209800" cy="1447800"/>
          </a:xfrm>
          <a:prstGeom prst="rect">
            <a:avLst/>
          </a:prstGeom>
          <a:noFill/>
        </p:spPr>
      </p:pic>
      <p:sp>
        <p:nvSpPr>
          <p:cNvPr id="9" name="Rectangle 2"/>
          <p:cNvSpPr txBox="1">
            <a:spLocks noChangeArrowheads="1"/>
          </p:cNvSpPr>
          <p:nvPr/>
        </p:nvSpPr>
        <p:spPr>
          <a:xfrm>
            <a:off x="685800" y="609600"/>
            <a:ext cx="5638800" cy="3276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endParaRPr kumimoji="0" lang="fa-IR" sz="3600" b="1" i="0" u="none" strike="noStrike" kern="1200" cap="none" spc="0" normalizeH="0" baseline="0" noProof="0" dirty="0" smtClean="0">
              <a:ln>
                <a:noFill/>
              </a:ln>
              <a:solidFill>
                <a:schemeClr val="tx1"/>
              </a:solidFill>
              <a:effectLst/>
              <a:uLnTx/>
              <a:uFillTx/>
              <a:latin typeface="+mn-lt"/>
              <a:ea typeface="+mn-ea"/>
              <a:cs typeface="B Zar" pitchFamily="2" charset="-78"/>
            </a:endParaRPr>
          </a:p>
        </p:txBody>
      </p:sp>
      <p:sp>
        <p:nvSpPr>
          <p:cNvPr id="11" name="Rectangle 1"/>
          <p:cNvSpPr>
            <a:spLocks noChangeArrowheads="1"/>
          </p:cNvSpPr>
          <p:nvPr/>
        </p:nvSpPr>
        <p:spPr bwMode="auto">
          <a:xfrm>
            <a:off x="76200" y="4525089"/>
            <a:ext cx="6934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cs typeface="B Za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endParaRPr lang="en-US" sz="2400" b="1" dirty="0" smtClean="0">
              <a:latin typeface="Times New Roman" pitchFamily="18" charset="0"/>
              <a:ea typeface="Calibri" pitchFamily="34" charset="0"/>
              <a:cs typeface="B Zar" pitchFamily="2" charset="-78"/>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2400" b="1" i="0" u="none" strike="noStrike" cap="none" normalizeH="0" baseline="0" dirty="0" smtClean="0">
                <a:ln>
                  <a:noFill/>
                </a:ln>
                <a:solidFill>
                  <a:schemeClr val="tx1"/>
                </a:solidFill>
                <a:effectLst/>
                <a:latin typeface="Times New Roman" pitchFamily="18" charset="0"/>
                <a:ea typeface="Calibri" pitchFamily="34" charset="0"/>
                <a:cs typeface="B Zar" pitchFamily="2" charset="-78"/>
              </a:rPr>
              <a:t>  </a:t>
            </a:r>
            <a:endParaRPr kumimoji="0" lang="en-US" sz="2400" b="1" i="0" u="none" strike="noStrike" cap="none" normalizeH="0" baseline="0" dirty="0" smtClean="0">
              <a:ln>
                <a:noFill/>
              </a:ln>
              <a:solidFill>
                <a:schemeClr val="tx1"/>
              </a:solidFill>
              <a:effectLst/>
              <a:latin typeface="Arial" pitchFamily="34" charset="0"/>
              <a:cs typeface="B Zar" pitchFamily="2" charset="-78"/>
            </a:endParaRPr>
          </a:p>
        </p:txBody>
      </p:sp>
      <p:sp>
        <p:nvSpPr>
          <p:cNvPr id="7" name="Rounded Rectangle 6"/>
          <p:cNvSpPr/>
          <p:nvPr/>
        </p:nvSpPr>
        <p:spPr>
          <a:xfrm>
            <a:off x="914400" y="4953000"/>
            <a:ext cx="5181600" cy="129540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lvl="0" algn="ctr"/>
            <a:endParaRPr lang="fa-IR" b="1" dirty="0" smtClean="0">
              <a:solidFill>
                <a:schemeClr val="bg1"/>
              </a:solidFill>
              <a:latin typeface="Times New Roman" pitchFamily="18" charset="0"/>
              <a:ea typeface="Calibri" pitchFamily="34" charset="0"/>
              <a:cs typeface="B Zar" pitchFamily="2" charset="-78"/>
            </a:endParaRPr>
          </a:p>
          <a:p>
            <a:pPr lvl="0" algn="ctr"/>
            <a:r>
              <a:rPr lang="fa-IR" b="1" dirty="0" smtClean="0">
                <a:solidFill>
                  <a:schemeClr val="bg1"/>
                </a:solidFill>
                <a:latin typeface="Times New Roman" pitchFamily="18" charset="0"/>
                <a:ea typeface="Calibri" pitchFamily="34" charset="0"/>
                <a:cs typeface="B Zar" pitchFamily="2" charset="-78"/>
              </a:rPr>
              <a:t>داود حیات غیب</a:t>
            </a:r>
          </a:p>
          <a:p>
            <a:pPr lvl="0" algn="ctr"/>
            <a:r>
              <a:rPr lang="fa-IR" b="1" dirty="0" smtClean="0">
                <a:solidFill>
                  <a:schemeClr val="bg1"/>
                </a:solidFill>
                <a:latin typeface="Times New Roman" pitchFamily="18" charset="0"/>
                <a:ea typeface="Calibri" pitchFamily="34" charset="0"/>
                <a:cs typeface="B Zar" pitchFamily="2" charset="-78"/>
              </a:rPr>
              <a:t>هماهنگ کننده ملی پروژه توانمندسازی ایمنی زیستی</a:t>
            </a:r>
            <a:endParaRPr lang="en-US" b="1" dirty="0" smtClean="0">
              <a:solidFill>
                <a:schemeClr val="bg1"/>
              </a:solidFill>
              <a:latin typeface="Times New Roman" pitchFamily="18" charset="0"/>
              <a:ea typeface="Calibri" pitchFamily="34" charset="0"/>
              <a:cs typeface="B Zar" pitchFamily="2" charset="-78"/>
            </a:endParaRPr>
          </a:p>
          <a:p>
            <a:pPr lvl="0" algn="ctr"/>
            <a:r>
              <a:rPr lang="fa-IR" b="1" dirty="0" smtClean="0">
                <a:solidFill>
                  <a:schemeClr val="bg1"/>
                </a:solidFill>
                <a:latin typeface="Times New Roman" pitchFamily="18" charset="0"/>
                <a:ea typeface="Calibri" pitchFamily="34" charset="0"/>
                <a:cs typeface="B Zar" pitchFamily="2" charset="-78"/>
              </a:rPr>
              <a:t>25 آذر 1394</a:t>
            </a:r>
            <a:endParaRPr lang="en-US" b="1" dirty="0" smtClean="0">
              <a:solidFill>
                <a:schemeClr val="bg1"/>
              </a:solidFill>
              <a:latin typeface="Times New Roman" pitchFamily="18" charset="0"/>
              <a:ea typeface="Calibri" pitchFamily="34" charset="0"/>
              <a:cs typeface="B Zar" pitchFamily="2" charset="-78"/>
            </a:endParaRPr>
          </a:p>
          <a:p>
            <a:pPr algn="ctr"/>
            <a:endParaRPr lang="en-US" dirty="0">
              <a:solidFill>
                <a:schemeClr val="bg1"/>
              </a:solidFill>
            </a:endParaRPr>
          </a:p>
        </p:txBody>
      </p:sp>
      <p:sp>
        <p:nvSpPr>
          <p:cNvPr id="8" name="Flowchart: Alternate Process 7"/>
          <p:cNvSpPr/>
          <p:nvPr/>
        </p:nvSpPr>
        <p:spPr>
          <a:xfrm>
            <a:off x="457200" y="609600"/>
            <a:ext cx="6096000" cy="3124200"/>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lvl="0" algn="ctr" rtl="1">
              <a:spcBef>
                <a:spcPct val="0"/>
              </a:spcBef>
              <a:defRPr/>
            </a:pPr>
            <a:r>
              <a:rPr lang="fa-IR" sz="2800" b="1" dirty="0" smtClean="0">
                <a:solidFill>
                  <a:schemeClr val="bg1"/>
                </a:solidFill>
                <a:cs typeface="B Titr" pitchFamily="2" charset="-78"/>
              </a:rPr>
              <a:t>اطلاع رسانی عمومی</a:t>
            </a:r>
          </a:p>
          <a:p>
            <a:pPr lvl="0" algn="ctr" rtl="1">
              <a:spcBef>
                <a:spcPct val="0"/>
              </a:spcBef>
              <a:defRPr/>
            </a:pPr>
            <a:endParaRPr lang="fa-IR" sz="2800" b="1" dirty="0" smtClean="0">
              <a:solidFill>
                <a:schemeClr val="bg1"/>
              </a:solidFill>
              <a:cs typeface="B Titr" pitchFamily="2" charset="-78"/>
            </a:endParaRPr>
          </a:p>
          <a:p>
            <a:pPr lvl="0" algn="ctr" rtl="1">
              <a:spcBef>
                <a:spcPct val="0"/>
              </a:spcBef>
              <a:defRPr/>
            </a:pPr>
            <a:r>
              <a:rPr lang="fa-IR" sz="2800" b="1" dirty="0" smtClean="0">
                <a:solidFill>
                  <a:schemeClr val="bg1"/>
                </a:solidFill>
                <a:cs typeface="B Titr" pitchFamily="2" charset="-78"/>
              </a:rPr>
              <a:t> در زمینه مخاطرات احتمالی </a:t>
            </a:r>
          </a:p>
          <a:p>
            <a:pPr lvl="0" algn="ctr" rtl="1">
              <a:spcBef>
                <a:spcPct val="0"/>
              </a:spcBef>
              <a:defRPr/>
            </a:pPr>
            <a:endParaRPr lang="fa-IR" sz="2800" b="1" dirty="0" smtClean="0">
              <a:solidFill>
                <a:schemeClr val="bg1"/>
              </a:solidFill>
              <a:cs typeface="B Titr" pitchFamily="2" charset="-78"/>
            </a:endParaRPr>
          </a:p>
          <a:p>
            <a:pPr algn="ctr" rtl="1">
              <a:spcBef>
                <a:spcPct val="0"/>
              </a:spcBef>
              <a:defRPr/>
            </a:pPr>
            <a:r>
              <a:rPr lang="fa-IR" sz="2800" b="1" dirty="0" smtClean="0">
                <a:solidFill>
                  <a:schemeClr val="bg1"/>
                </a:solidFill>
                <a:cs typeface="B Titr" pitchFamily="2" charset="-78"/>
              </a:rPr>
              <a:t>محصولات دستکاری</a:t>
            </a:r>
            <a:r>
              <a:rPr lang="en-US" sz="2800" b="1" dirty="0" smtClean="0">
                <a:solidFill>
                  <a:schemeClr val="bg1"/>
                </a:solidFill>
                <a:cs typeface="B Titr" pitchFamily="2" charset="-78"/>
              </a:rPr>
              <a:t> </a:t>
            </a:r>
            <a:r>
              <a:rPr lang="fa-IR" sz="2800" b="1" dirty="0" smtClean="0">
                <a:solidFill>
                  <a:schemeClr val="bg1"/>
                </a:solidFill>
                <a:cs typeface="B Titr" pitchFamily="2" charset="-78"/>
              </a:rPr>
              <a:t>شده ژنتیکی</a:t>
            </a:r>
            <a:endParaRPr lang="fa-IR" sz="2000" b="1" dirty="0" smtClean="0">
              <a:solidFill>
                <a:schemeClr val="bg1"/>
              </a:solidFill>
              <a:cs typeface="B Titr" pitchFamily="2" charset="-78"/>
            </a:endParaRPr>
          </a:p>
          <a:p>
            <a:pPr algn="ct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304800"/>
            <a:ext cx="3276600" cy="584775"/>
          </a:xfrm>
        </p:spPr>
        <p:style>
          <a:lnRef idx="3">
            <a:schemeClr val="lt1"/>
          </a:lnRef>
          <a:fillRef idx="1">
            <a:schemeClr val="accent1"/>
          </a:fillRef>
          <a:effectRef idx="1">
            <a:schemeClr val="accent1"/>
          </a:effectRef>
          <a:fontRef idx="minor">
            <a:schemeClr val="lt1"/>
          </a:fontRef>
        </p:style>
        <p:txBody>
          <a:bodyPr wrap="square">
            <a:spAutoFit/>
          </a:bodyPr>
          <a:lstStyle/>
          <a:p>
            <a:r>
              <a:rPr lang="fa-IR" sz="3200" b="1" dirty="0" smtClean="0">
                <a:solidFill>
                  <a:schemeClr val="bg1"/>
                </a:solidFill>
                <a:latin typeface="+mn-lt"/>
                <a:ea typeface="+mn-ea"/>
                <a:cs typeface="B Zar" pitchFamily="2" charset="-78"/>
              </a:rPr>
              <a:t>اهداف زیست فناوری</a:t>
            </a:r>
            <a:endParaRPr lang="en-US" sz="3200" b="1" dirty="0" smtClean="0">
              <a:solidFill>
                <a:schemeClr val="bg1"/>
              </a:solidFill>
              <a:latin typeface="+mn-lt"/>
              <a:ea typeface="+mn-ea"/>
              <a:cs typeface="B Zar" pitchFamily="2" charset="-78"/>
            </a:endParaRPr>
          </a:p>
        </p:txBody>
      </p:sp>
      <p:sp>
        <p:nvSpPr>
          <p:cNvPr id="3" name="Content Placeholder 2"/>
          <p:cNvSpPr>
            <a:spLocks noGrp="1"/>
          </p:cNvSpPr>
          <p:nvPr>
            <p:ph idx="1"/>
          </p:nvPr>
        </p:nvSpPr>
        <p:spPr>
          <a:xfrm>
            <a:off x="1066800" y="914400"/>
            <a:ext cx="7239000" cy="3962400"/>
          </a:xfrm>
          <a:ln/>
        </p:spPr>
        <p:style>
          <a:lnRef idx="3">
            <a:schemeClr val="lt1"/>
          </a:lnRef>
          <a:fillRef idx="1">
            <a:schemeClr val="accent2"/>
          </a:fillRef>
          <a:effectRef idx="1">
            <a:schemeClr val="accent2"/>
          </a:effectRef>
          <a:fontRef idx="minor">
            <a:schemeClr val="lt1"/>
          </a:fontRef>
        </p:style>
        <p:txBody>
          <a:bodyPr vert="horz" lIns="91440" tIns="45720" rIns="91440" bIns="45720" rtlCol="0">
            <a:normAutofit/>
          </a:bodyPr>
          <a:lstStyle/>
          <a:p>
            <a:pPr algn="r" rtl="1">
              <a:buFont typeface="Wingdings" pitchFamily="2" charset="2"/>
              <a:buChar char="v"/>
            </a:pPr>
            <a:endParaRPr lang="en-US" sz="2600" b="1" dirty="0" smtClean="0">
              <a:ln w="18415" cmpd="sng">
                <a:noFill/>
                <a:prstDash val="solid"/>
              </a:ln>
              <a:solidFill>
                <a:schemeClr val="bg1"/>
              </a:solidFill>
              <a:effectLst>
                <a:outerShdw blurRad="63500" dir="3600000" algn="tl" rotWithShape="0">
                  <a:srgbClr val="000000">
                    <a:alpha val="70000"/>
                  </a:srgbClr>
                </a:outerShdw>
              </a:effectLst>
              <a:cs typeface="B Zar" pitchFamily="2" charset="-78"/>
            </a:endParaRPr>
          </a:p>
          <a:p>
            <a:pPr algn="r" rtl="1">
              <a:buFont typeface="Wingdings" pitchFamily="2" charset="2"/>
              <a:buChar char="v"/>
            </a:pPr>
            <a:r>
              <a:rPr lang="fa-IR" sz="2000" b="1" dirty="0" smtClean="0">
                <a:ln w="18415" cmpd="sng">
                  <a:noFill/>
                  <a:prstDash val="solid"/>
                </a:ln>
                <a:solidFill>
                  <a:schemeClr val="bg1"/>
                </a:solidFill>
                <a:effectLst>
                  <a:outerShdw blurRad="63500" dir="3600000" algn="tl" rotWithShape="0">
                    <a:srgbClr val="000000">
                      <a:alpha val="70000"/>
                    </a:srgbClr>
                  </a:outerShdw>
                </a:effectLst>
                <a:cs typeface="B Zar" pitchFamily="2" charset="-78"/>
              </a:rPr>
              <a:t>تضمین امنیت غذایی و کاهش فقر- گرسنگی</a:t>
            </a:r>
            <a:endParaRPr lang="en-US" sz="2000" b="1" dirty="0" smtClean="0">
              <a:ln w="18415" cmpd="sng">
                <a:noFill/>
                <a:prstDash val="solid"/>
              </a:ln>
              <a:solidFill>
                <a:schemeClr val="bg1"/>
              </a:solidFill>
              <a:effectLst>
                <a:outerShdw blurRad="63500" dir="3600000" algn="tl" rotWithShape="0">
                  <a:srgbClr val="000000">
                    <a:alpha val="70000"/>
                  </a:srgbClr>
                </a:outerShdw>
              </a:effectLst>
              <a:cs typeface="B Zar" pitchFamily="2" charset="-78"/>
            </a:endParaRPr>
          </a:p>
          <a:p>
            <a:pPr algn="r" rtl="1">
              <a:buFont typeface="Wingdings" pitchFamily="2" charset="2"/>
              <a:buChar char="v"/>
            </a:pPr>
            <a:r>
              <a:rPr lang="fa-IR" sz="2000" b="1" dirty="0" smtClean="0">
                <a:ln w="18415" cmpd="sng">
                  <a:noFill/>
                  <a:prstDash val="solid"/>
                </a:ln>
                <a:solidFill>
                  <a:schemeClr val="bg1"/>
                </a:solidFill>
                <a:effectLst>
                  <a:outerShdw blurRad="63500" dir="3600000" algn="tl" rotWithShape="0">
                    <a:srgbClr val="000000">
                      <a:alpha val="70000"/>
                    </a:srgbClr>
                  </a:outerShdw>
                </a:effectLst>
                <a:cs typeface="B Zar" pitchFamily="2" charset="-78"/>
              </a:rPr>
              <a:t>ایمن بودن برای مصرف انسان و دام</a:t>
            </a:r>
          </a:p>
          <a:p>
            <a:pPr algn="r" rtl="1">
              <a:buFont typeface="Wingdings" pitchFamily="2" charset="2"/>
              <a:buChar char="v"/>
            </a:pPr>
            <a:r>
              <a:rPr lang="fa-IR" sz="2000" b="1" dirty="0" smtClean="0">
                <a:ln w="18415" cmpd="sng">
                  <a:noFill/>
                  <a:prstDash val="solid"/>
                </a:ln>
                <a:solidFill>
                  <a:schemeClr val="bg1"/>
                </a:solidFill>
                <a:effectLst>
                  <a:outerShdw blurRad="63500" dir="3600000" algn="tl" rotWithShape="0">
                    <a:srgbClr val="000000">
                      <a:alpha val="70000"/>
                    </a:srgbClr>
                  </a:outerShdw>
                </a:effectLst>
                <a:cs typeface="B Zar" pitchFamily="2" charset="-78"/>
              </a:rPr>
              <a:t>کاهش مصرف سموم شیمیایی</a:t>
            </a:r>
          </a:p>
          <a:p>
            <a:pPr algn="r" rtl="1">
              <a:buFont typeface="Wingdings" pitchFamily="2" charset="2"/>
              <a:buChar char="v"/>
            </a:pPr>
            <a:r>
              <a:rPr lang="fa-IR" sz="2000" b="1" dirty="0" smtClean="0">
                <a:ln w="18415" cmpd="sng">
                  <a:noFill/>
                  <a:prstDash val="solid"/>
                </a:ln>
                <a:solidFill>
                  <a:schemeClr val="bg1"/>
                </a:solidFill>
                <a:effectLst>
                  <a:outerShdw blurRad="63500" dir="3600000" algn="tl" rotWithShape="0">
                    <a:srgbClr val="000000">
                      <a:alpha val="70000"/>
                    </a:srgbClr>
                  </a:outerShdw>
                </a:effectLst>
                <a:cs typeface="B Zar" pitchFamily="2" charset="-78"/>
              </a:rPr>
              <a:t>سودآوری برای کشاورزان و بهبود سطح زندگی آنها</a:t>
            </a:r>
          </a:p>
          <a:p>
            <a:pPr algn="r" rtl="1">
              <a:buFont typeface="Wingdings" pitchFamily="2" charset="2"/>
              <a:buChar char="v"/>
            </a:pPr>
            <a:r>
              <a:rPr lang="fa-IR" sz="2000" b="1" dirty="0" smtClean="0">
                <a:ln w="18415" cmpd="sng">
                  <a:noFill/>
                  <a:prstDash val="solid"/>
                </a:ln>
                <a:solidFill>
                  <a:schemeClr val="bg1"/>
                </a:solidFill>
                <a:effectLst>
                  <a:outerShdw blurRad="63500" dir="3600000" algn="tl" rotWithShape="0">
                    <a:srgbClr val="000000">
                      <a:alpha val="70000"/>
                    </a:srgbClr>
                  </a:outerShdw>
                </a:effectLst>
                <a:cs typeface="B Zar" pitchFamily="2" charset="-78"/>
              </a:rPr>
              <a:t> طرفدار محیط زیست</a:t>
            </a:r>
          </a:p>
          <a:p>
            <a:pPr algn="r" rtl="1">
              <a:buFont typeface="Wingdings" pitchFamily="2" charset="2"/>
              <a:buChar char="v"/>
            </a:pPr>
            <a:r>
              <a:rPr lang="fa-IR" sz="2000" b="1" dirty="0" smtClean="0">
                <a:ln w="18415" cmpd="sng">
                  <a:noFill/>
                  <a:prstDash val="solid"/>
                </a:ln>
                <a:solidFill>
                  <a:schemeClr val="bg1"/>
                </a:solidFill>
                <a:effectLst>
                  <a:outerShdw blurRad="63500" dir="3600000" algn="tl" rotWithShape="0">
                    <a:srgbClr val="000000">
                      <a:alpha val="70000"/>
                    </a:srgbClr>
                  </a:outerShdw>
                </a:effectLst>
                <a:cs typeface="B Zar" pitchFamily="2" charset="-78"/>
              </a:rPr>
              <a:t>کمک به حل مشکل تغییرات اقلیمی</a:t>
            </a:r>
          </a:p>
          <a:p>
            <a:pPr algn="r" rtl="1">
              <a:buFont typeface="Wingdings" pitchFamily="2" charset="2"/>
              <a:buChar char="v"/>
            </a:pPr>
            <a:r>
              <a:rPr lang="fa-IR" sz="2000" b="1" dirty="0" smtClean="0">
                <a:ln w="18415" cmpd="sng">
                  <a:noFill/>
                  <a:prstDash val="solid"/>
                </a:ln>
                <a:solidFill>
                  <a:schemeClr val="bg1"/>
                </a:solidFill>
                <a:effectLst>
                  <a:outerShdw blurRad="63500" dir="3600000" algn="tl" rotWithShape="0">
                    <a:srgbClr val="000000">
                      <a:alpha val="70000"/>
                    </a:srgbClr>
                  </a:outerShdw>
                </a:effectLst>
                <a:cs typeface="B Zar" pitchFamily="2" charset="-78"/>
              </a:rPr>
              <a:t>کاهش مصرف انرژی</a:t>
            </a:r>
          </a:p>
        </p:txBody>
      </p:sp>
      <p:pic>
        <p:nvPicPr>
          <p:cNvPr id="4" name="Picture 2" descr="C:\Users\s.karbasi\Desktop\GMOcanola.jpg"/>
          <p:cNvPicPr>
            <a:picLocks noChangeAspect="1" noChangeArrowheads="1"/>
          </p:cNvPicPr>
          <p:nvPr/>
        </p:nvPicPr>
        <p:blipFill>
          <a:blip r:embed="rId2" cstate="print"/>
          <a:srcRect/>
          <a:stretch>
            <a:fillRect/>
          </a:stretch>
        </p:blipFill>
        <p:spPr bwMode="auto">
          <a:xfrm>
            <a:off x="152400" y="3733800"/>
            <a:ext cx="411480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87</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447800" y="1600200"/>
          <a:ext cx="6553200" cy="4775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371600" y="2286000"/>
            <a:ext cx="430887" cy="2286000"/>
          </a:xfrm>
          <a:prstGeom prst="rect">
            <a:avLst/>
          </a:prstGeom>
          <a:noFill/>
        </p:spPr>
        <p:txBody>
          <a:bodyPr vert="vert270" wrap="square" rtlCol="0">
            <a:spAutoFit/>
          </a:bodyPr>
          <a:lstStyle/>
          <a:p>
            <a:pPr algn="ctr"/>
            <a:r>
              <a:rPr lang="en-US" sz="1600" b="1" dirty="0">
                <a:latin typeface="+mj-lt"/>
                <a:cs typeface="Times New Roman" pitchFamily="18" charset="0"/>
              </a:rPr>
              <a:t>billion </a:t>
            </a:r>
            <a:r>
              <a:rPr lang="en-US" sz="1600" b="1" dirty="0" smtClean="0">
                <a:latin typeface="+mj-lt"/>
                <a:cs typeface="Times New Roman" pitchFamily="18" charset="0"/>
              </a:rPr>
              <a:t>hectares</a:t>
            </a:r>
            <a:endParaRPr lang="en-US" sz="1600" b="1" dirty="0">
              <a:latin typeface="+mj-lt"/>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7467600" y="5334000"/>
            <a:ext cx="1676400" cy="1524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066800" y="152400"/>
            <a:ext cx="7162800" cy="15240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0" y="5334000"/>
            <a:ext cx="19050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686800" cy="1295400"/>
          </a:xfrm>
        </p:spPr>
        <p:txBody>
          <a:bodyPr>
            <a:noAutofit/>
          </a:bodyPr>
          <a:lstStyle/>
          <a:p>
            <a:pPr algn="just" rtl="1"/>
            <a:r>
              <a:rPr lang="fa-IR" sz="2400" dirty="0" smtClean="0">
                <a:solidFill>
                  <a:schemeClr val="tx1"/>
                </a:solidFill>
                <a:cs typeface="B Zar" pitchFamily="2" charset="-78"/>
              </a:rPr>
              <a:t>گیاهان دستکاری شده ژنتیکی در واقع گروهی از موجودات تغییر یافته ژنتیکی یا</a:t>
            </a:r>
            <a:r>
              <a:rPr lang="en-US" sz="2000" b="1" dirty="0" smtClean="0">
                <a:solidFill>
                  <a:schemeClr val="tx1"/>
                </a:solidFill>
                <a:latin typeface="Times New Roman" pitchFamily="18" charset="0"/>
                <a:cs typeface="B Zar" pitchFamily="2" charset="-78"/>
              </a:rPr>
              <a:t>GMO</a:t>
            </a:r>
            <a:r>
              <a:rPr lang="en-US" sz="2400" dirty="0" smtClean="0">
                <a:solidFill>
                  <a:schemeClr val="tx1"/>
                </a:solidFill>
                <a:cs typeface="B Zar" pitchFamily="2" charset="-78"/>
              </a:rPr>
              <a:t> </a:t>
            </a:r>
            <a:r>
              <a:rPr lang="fa-IR" sz="2400" dirty="0" smtClean="0">
                <a:solidFill>
                  <a:schemeClr val="tx1"/>
                </a:solidFill>
                <a:cs typeface="B Zar" pitchFamily="2" charset="-78"/>
              </a:rPr>
              <a:t> هستند که ماده ژنتیکی </a:t>
            </a:r>
            <a:r>
              <a:rPr lang="fa-IR" sz="2400" dirty="0" smtClean="0">
                <a:solidFill>
                  <a:schemeClr val="tx1"/>
                </a:solidFill>
                <a:latin typeface="Times New Roman" pitchFamily="18" charset="0"/>
                <a:cs typeface="B Zar" pitchFamily="2" charset="-78"/>
              </a:rPr>
              <a:t>(</a:t>
            </a:r>
            <a:r>
              <a:rPr lang="en-US" sz="2000" b="1" dirty="0" smtClean="0">
                <a:solidFill>
                  <a:schemeClr val="tx1"/>
                </a:solidFill>
                <a:latin typeface="Times New Roman" pitchFamily="18" charset="0"/>
                <a:cs typeface="B Zar" pitchFamily="2" charset="-78"/>
              </a:rPr>
              <a:t>DNA</a:t>
            </a:r>
            <a:r>
              <a:rPr lang="fa-IR" sz="2400" dirty="0" smtClean="0">
                <a:solidFill>
                  <a:schemeClr val="tx1"/>
                </a:solidFill>
                <a:latin typeface="Times New Roman" pitchFamily="18" charset="0"/>
                <a:cs typeface="B Zar" pitchFamily="2" charset="-78"/>
              </a:rPr>
              <a:t>) </a:t>
            </a:r>
            <a:r>
              <a:rPr lang="fa-IR" sz="2400" dirty="0" smtClean="0">
                <a:solidFill>
                  <a:schemeClr val="tx1"/>
                </a:solidFill>
                <a:cs typeface="B Zar" pitchFamily="2" charset="-78"/>
              </a:rPr>
              <a:t>آنها از مسیر های غیر طبیعی تغییر می</a:t>
            </a:r>
            <a:r>
              <a:rPr lang="en-US" sz="2400" dirty="0" smtClean="0">
                <a:solidFill>
                  <a:schemeClr val="tx1"/>
                </a:solidFill>
                <a:cs typeface="B Zar" pitchFamily="2" charset="-78"/>
              </a:rPr>
              <a:t> </a:t>
            </a:r>
            <a:r>
              <a:rPr lang="fa-IR" sz="2400" dirty="0" smtClean="0">
                <a:solidFill>
                  <a:schemeClr val="tx1"/>
                </a:solidFill>
                <a:cs typeface="B Zar" pitchFamily="2" charset="-78"/>
              </a:rPr>
              <a:t>یابند. </a:t>
            </a:r>
            <a:endParaRPr lang="en-US" sz="2800" dirty="0">
              <a:cs typeface="B Zar" pitchFamily="2" charset="-78"/>
            </a:endParaRPr>
          </a:p>
        </p:txBody>
      </p:sp>
      <p:sp>
        <p:nvSpPr>
          <p:cNvPr id="5" name="TextBox 4"/>
          <p:cNvSpPr txBox="1"/>
          <p:nvPr/>
        </p:nvSpPr>
        <p:spPr>
          <a:xfrm>
            <a:off x="0" y="6440269"/>
            <a:ext cx="4495800" cy="646331"/>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World </a:t>
            </a:r>
            <a:r>
              <a:rPr lang="en-US" sz="1400" b="1" dirty="0">
                <a:latin typeface="Times New Roman" pitchFamily="18" charset="0"/>
                <a:cs typeface="Times New Roman" pitchFamily="18" charset="0"/>
              </a:rPr>
              <a:t>Health Organization (</a:t>
            </a:r>
            <a:r>
              <a:rPr lang="en-US" sz="1400" b="1" dirty="0" smtClean="0">
                <a:latin typeface="Times New Roman" pitchFamily="18" charset="0"/>
                <a:cs typeface="Times New Roman" pitchFamily="18" charset="0"/>
              </a:rPr>
              <a:t>WHO), 2002</a:t>
            </a:r>
            <a:r>
              <a:rPr lang="en-US" sz="1400" b="1" dirty="0">
                <a:latin typeface="Times New Roman" pitchFamily="18" charset="0"/>
                <a:cs typeface="Times New Roman" pitchFamily="18" charset="0"/>
              </a:rPr>
              <a:t>.</a:t>
            </a:r>
            <a:r>
              <a:rPr lang="en-US" b="1" dirty="0">
                <a:latin typeface="Times New Roman" pitchFamily="18" charset="0"/>
                <a:cs typeface="Times New Roman" pitchFamily="18" charset="0"/>
              </a:rPr>
              <a:t> </a:t>
            </a:r>
          </a:p>
          <a:p>
            <a:r>
              <a:rPr lang="en-US" dirty="0" smtClean="0"/>
              <a:t> </a:t>
            </a:r>
            <a:endParaRPr lang="en-US" dirty="0"/>
          </a:p>
        </p:txBody>
      </p:sp>
      <p:sp>
        <p:nvSpPr>
          <p:cNvPr id="6" name="Title 1"/>
          <p:cNvSpPr txBox="1">
            <a:spLocks/>
          </p:cNvSpPr>
          <p:nvPr/>
        </p:nvSpPr>
        <p:spPr>
          <a:xfrm>
            <a:off x="304800" y="152400"/>
            <a:ext cx="8458200" cy="12954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algn="ctr" rtl="1">
              <a:spcBef>
                <a:spcPct val="0"/>
              </a:spcBef>
              <a:defRPr/>
            </a:pPr>
            <a:r>
              <a:rPr lang="fa-IR" sz="3600" b="1" dirty="0">
                <a:solidFill>
                  <a:prstClr val="white"/>
                </a:solidFill>
                <a:cs typeface="B Zar" pitchFamily="2" charset="-78"/>
              </a:rPr>
              <a:t>محصولات دستکاری شده ژنتیکی</a:t>
            </a:r>
            <a:r>
              <a:rPr lang="en-US" sz="3600" b="1" dirty="0">
                <a:solidFill>
                  <a:prstClr val="white"/>
                </a:solidFill>
                <a:cs typeface="B Zar" pitchFamily="2" charset="-78"/>
              </a:rPr>
              <a:t> </a:t>
            </a:r>
            <a:r>
              <a:rPr lang="en-US" sz="3600" b="1" dirty="0" smtClean="0">
                <a:solidFill>
                  <a:prstClr val="white"/>
                </a:solidFill>
                <a:cs typeface="B Zar" pitchFamily="2" charset="-78"/>
              </a:rPr>
              <a:t>(</a:t>
            </a:r>
            <a:r>
              <a:rPr lang="en-US" sz="3200" b="1" dirty="0" smtClean="0">
                <a:solidFill>
                  <a:prstClr val="white"/>
                </a:solidFill>
                <a:latin typeface="Times New Roman" pitchFamily="18" charset="0"/>
                <a:cs typeface="Times New Roman" pitchFamily="18" charset="0"/>
              </a:rPr>
              <a:t>GMO</a:t>
            </a:r>
            <a:r>
              <a:rPr lang="en-US" sz="3600" b="1" dirty="0" smtClean="0">
                <a:solidFill>
                  <a:prstClr val="white"/>
                </a:solidFill>
                <a:cs typeface="B Zar" pitchFamily="2" charset="-78"/>
              </a:rPr>
              <a:t>)</a:t>
            </a:r>
          </a:p>
          <a:p>
            <a:pPr algn="ctr" rtl="1">
              <a:spcBef>
                <a:spcPct val="0"/>
              </a:spcBef>
              <a:defRPr/>
            </a:pPr>
            <a:r>
              <a:rPr lang="en-US" sz="3200" b="1" dirty="0" smtClean="0">
                <a:solidFill>
                  <a:prstClr val="white"/>
                </a:solidFill>
                <a:latin typeface="Times New Roman" pitchFamily="18" charset="0"/>
                <a:cs typeface="Times New Roman" pitchFamily="18" charset="0"/>
              </a:rPr>
              <a:t>(Genetically Modified Organism)</a:t>
            </a:r>
            <a:endParaRPr lang="fa-IR" sz="3200" b="1" dirty="0">
              <a:solidFill>
                <a:prstClr val="white"/>
              </a:solidFill>
              <a:latin typeface="Times New Roman" pitchFamily="18" charset="0"/>
              <a:cs typeface="Times New Roman" pitchFamily="18" charset="0"/>
            </a:endParaRPr>
          </a:p>
        </p:txBody>
      </p:sp>
      <p:sp>
        <p:nvSpPr>
          <p:cNvPr id="7" name="TextBox 6"/>
          <p:cNvSpPr txBox="1"/>
          <p:nvPr/>
        </p:nvSpPr>
        <p:spPr>
          <a:xfrm>
            <a:off x="5257800" y="5715000"/>
            <a:ext cx="3257550" cy="769441"/>
          </a:xfrm>
          <a:prstGeom prst="rect">
            <a:avLst/>
          </a:prstGeom>
          <a:noFill/>
        </p:spPr>
        <p:txBody>
          <a:bodyPr wrap="square" rtlCol="0">
            <a:spAutoFit/>
          </a:bodyPr>
          <a:lstStyle/>
          <a:p>
            <a:pPr algn="ctr" rtl="1"/>
            <a:r>
              <a:rPr lang="fa-IR" sz="2400" dirty="0" smtClean="0">
                <a:solidFill>
                  <a:srgbClr val="FF0000"/>
                </a:solidFill>
                <a:ea typeface="+mj-ea"/>
                <a:cs typeface="B Zar" pitchFamily="2" charset="-78"/>
              </a:rPr>
              <a:t>گیاهان</a:t>
            </a:r>
            <a:r>
              <a:rPr lang="en-US" sz="2400" dirty="0" smtClean="0">
                <a:solidFill>
                  <a:srgbClr val="FF0000"/>
                </a:solidFill>
                <a:ea typeface="+mj-ea"/>
                <a:cs typeface="B Zar" pitchFamily="2" charset="-78"/>
              </a:rPr>
              <a:t> </a:t>
            </a:r>
            <a:r>
              <a:rPr lang="fa-IR" sz="2400" dirty="0" smtClean="0">
                <a:solidFill>
                  <a:srgbClr val="FF0000"/>
                </a:solidFill>
                <a:ea typeface="+mj-ea"/>
                <a:cs typeface="B Zar" pitchFamily="2" charset="-78"/>
              </a:rPr>
              <a:t>مقاوم به آفات</a:t>
            </a:r>
          </a:p>
          <a:p>
            <a:pPr algn="ctr" rtl="1"/>
            <a:r>
              <a:rPr lang="en-US" sz="2000" dirty="0" smtClean="0">
                <a:latin typeface="Times New Roman" pitchFamily="18" charset="0"/>
                <a:cs typeface="Times New Roman" pitchFamily="18" charset="0"/>
              </a:rPr>
              <a:t>Pesticide Resistance</a:t>
            </a:r>
            <a:endParaRPr lang="en-US" sz="2000" dirty="0">
              <a:latin typeface="Times New Roman" pitchFamily="18" charset="0"/>
              <a:cs typeface="Times New Roman" pitchFamily="18" charset="0"/>
            </a:endParaRPr>
          </a:p>
        </p:txBody>
      </p:sp>
      <p:sp>
        <p:nvSpPr>
          <p:cNvPr id="8" name="TextBox 7"/>
          <p:cNvSpPr txBox="1"/>
          <p:nvPr/>
        </p:nvSpPr>
        <p:spPr>
          <a:xfrm>
            <a:off x="0" y="5715000"/>
            <a:ext cx="4343400" cy="769441"/>
          </a:xfrm>
          <a:prstGeom prst="rect">
            <a:avLst/>
          </a:prstGeom>
          <a:noFill/>
        </p:spPr>
        <p:txBody>
          <a:bodyPr wrap="square" rtlCol="0">
            <a:spAutoFit/>
          </a:bodyPr>
          <a:lstStyle/>
          <a:p>
            <a:pPr algn="ctr" rtl="1"/>
            <a:r>
              <a:rPr lang="fa-IR" sz="2400" dirty="0" smtClean="0">
                <a:solidFill>
                  <a:srgbClr val="FF0000"/>
                </a:solidFill>
                <a:ea typeface="+mj-ea"/>
                <a:cs typeface="B Zar" pitchFamily="2" charset="-78"/>
              </a:rPr>
              <a:t>گیاهان</a:t>
            </a:r>
            <a:r>
              <a:rPr lang="en-US" sz="2400" dirty="0" smtClean="0">
                <a:solidFill>
                  <a:srgbClr val="FF0000"/>
                </a:solidFill>
                <a:ea typeface="+mj-ea"/>
                <a:cs typeface="B Zar" pitchFamily="2" charset="-78"/>
              </a:rPr>
              <a:t> </a:t>
            </a:r>
            <a:r>
              <a:rPr lang="fa-IR" sz="2400" dirty="0" smtClean="0">
                <a:solidFill>
                  <a:srgbClr val="FF0000"/>
                </a:solidFill>
                <a:ea typeface="+mj-ea"/>
                <a:cs typeface="B Zar" pitchFamily="2" charset="-78"/>
              </a:rPr>
              <a:t>متحمل علف کش</a:t>
            </a:r>
          </a:p>
          <a:p>
            <a:pPr algn="ctr" rtl="1"/>
            <a:r>
              <a:rPr lang="en-US" sz="2000" dirty="0" smtClean="0">
                <a:latin typeface="Times New Roman" pitchFamily="18" charset="0"/>
                <a:cs typeface="Times New Roman" pitchFamily="18" charset="0"/>
              </a:rPr>
              <a:t>Herbicide Tolerance</a:t>
            </a:r>
            <a:endParaRPr lang="en-US" sz="2000" dirty="0">
              <a:latin typeface="Times New Roman" pitchFamily="18" charset="0"/>
              <a:cs typeface="Times New Roman" pitchFamily="18" charset="0"/>
            </a:endParaRPr>
          </a:p>
        </p:txBody>
      </p:sp>
      <p:pic>
        <p:nvPicPr>
          <p:cNvPr id="3" name="Picture 2" descr="C:\Users\s.karbasi\Desktop\51AF8Trq9fL._SY344_BO1,204,203,200_.jpg"/>
          <p:cNvPicPr>
            <a:picLocks noChangeAspect="1" noChangeArrowheads="1"/>
          </p:cNvPicPr>
          <p:nvPr/>
        </p:nvPicPr>
        <p:blipFill>
          <a:blip r:embed="rId2" cstate="print"/>
          <a:srcRect/>
          <a:stretch>
            <a:fillRect/>
          </a:stretch>
        </p:blipFill>
        <p:spPr bwMode="auto">
          <a:xfrm>
            <a:off x="4648200" y="2819400"/>
            <a:ext cx="4267200" cy="2819400"/>
          </a:xfrm>
          <a:prstGeom prst="rect">
            <a:avLst/>
          </a:prstGeom>
          <a:noFill/>
        </p:spPr>
      </p:pic>
      <p:pic>
        <p:nvPicPr>
          <p:cNvPr id="1027" name="Picture 3" descr="C:\Users\s.karbasi\Desktop\363-Cover.jpg"/>
          <p:cNvPicPr>
            <a:picLocks noChangeAspect="1" noChangeArrowheads="1"/>
          </p:cNvPicPr>
          <p:nvPr/>
        </p:nvPicPr>
        <p:blipFill>
          <a:blip r:embed="rId3" cstate="print"/>
          <a:srcRect/>
          <a:stretch>
            <a:fillRect/>
          </a:stretch>
        </p:blipFill>
        <p:spPr bwMode="auto">
          <a:xfrm>
            <a:off x="228600" y="2819400"/>
            <a:ext cx="43434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0" y="-4465"/>
            <a:ext cx="9144000" cy="461665"/>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p>
            <a:pPr algn="ctr" rtl="1">
              <a:spcBef>
                <a:spcPct val="0"/>
              </a:spcBef>
            </a:pPr>
            <a:r>
              <a:rPr lang="fa-IR" sz="2400" b="1" dirty="0" smtClean="0">
                <a:solidFill>
                  <a:schemeClr val="bg1"/>
                </a:solidFill>
                <a:effectLst>
                  <a:outerShdw blurRad="38100" dist="38100" dir="2700000" algn="tl">
                    <a:srgbClr val="000000">
                      <a:alpha val="43137"/>
                    </a:srgbClr>
                  </a:outerShdw>
                </a:effectLst>
                <a:cs typeface="B Zar" pitchFamily="2" charset="-78"/>
              </a:rPr>
              <a:t>چالش های پیش روی در زمینه تولید و کشت-کار محصولات دستکاری شده ژنتیکی</a:t>
            </a:r>
            <a:endParaRPr lang="en-US" sz="2400" b="1" dirty="0" smtClean="0">
              <a:solidFill>
                <a:schemeClr val="bg1"/>
              </a:solidFill>
              <a:effectLst>
                <a:outerShdw blurRad="38100" dist="38100" dir="2700000" algn="tl">
                  <a:srgbClr val="000000">
                    <a:alpha val="43137"/>
                  </a:srgbClr>
                </a:outerShdw>
              </a:effectLst>
              <a:cs typeface="B Zar" pitchFamily="2" charset="-78"/>
            </a:endParaRPr>
          </a:p>
        </p:txBody>
      </p:sp>
      <p:grpSp>
        <p:nvGrpSpPr>
          <p:cNvPr id="2" name="Group 7"/>
          <p:cNvGrpSpPr/>
          <p:nvPr/>
        </p:nvGrpSpPr>
        <p:grpSpPr>
          <a:xfrm>
            <a:off x="0" y="457200"/>
            <a:ext cx="9144001" cy="5867400"/>
            <a:chOff x="-458397" y="-300557"/>
            <a:chExt cx="5500754" cy="3958157"/>
          </a:xfrm>
        </p:grpSpPr>
        <p:pic>
          <p:nvPicPr>
            <p:cNvPr id="9" name="Picture 2" descr="C:\Users\s.karbasi\Desktop\مقاله ها\fao.jpg"/>
            <p:cNvPicPr>
              <a:picLocks noChangeAspect="1" noChangeArrowheads="1"/>
            </p:cNvPicPr>
            <p:nvPr/>
          </p:nvPicPr>
          <p:blipFill>
            <a:blip r:embed="rId2" cstate="print"/>
            <a:srcRect/>
            <a:stretch>
              <a:fillRect/>
            </a:stretch>
          </p:blipFill>
          <p:spPr bwMode="auto">
            <a:xfrm>
              <a:off x="0" y="0"/>
              <a:ext cx="457200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458397" y="-300557"/>
              <a:ext cx="5500754" cy="24915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rtl="1"/>
              <a:r>
                <a:rPr lang="fa-IR" b="1" dirty="0" smtClean="0">
                  <a:ln w="18415" cmpd="sng">
                    <a:noFill/>
                    <a:prstDash val="solid"/>
                  </a:ln>
                  <a:solidFill>
                    <a:schemeClr val="bg1"/>
                  </a:solidFill>
                  <a:effectLst>
                    <a:outerShdw blurRad="38100" dist="38100" dir="2700000" algn="tl">
                      <a:srgbClr val="000000">
                        <a:alpha val="43137"/>
                      </a:srgbClr>
                    </a:outerShdw>
                  </a:effectLst>
                  <a:cs typeface="B Zar" pitchFamily="2" charset="-78"/>
                </a:rPr>
                <a:t>از نظر کاهش فقر و گرسنگی در جهان</a:t>
              </a:r>
            </a:p>
          </p:txBody>
        </p:sp>
        <p:sp>
          <p:nvSpPr>
            <p:cNvPr id="11" name="TextBox 10"/>
            <p:cNvSpPr txBox="1"/>
            <p:nvPr/>
          </p:nvSpPr>
          <p:spPr>
            <a:xfrm>
              <a:off x="2796216" y="1138773"/>
              <a:ext cx="1724891" cy="66426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r" rtl="1"/>
              <a:r>
                <a:rPr lang="fa-IR" sz="2000" b="1" dirty="0" smtClean="0">
                  <a:solidFill>
                    <a:schemeClr val="bg1"/>
                  </a:solidFill>
                  <a:latin typeface="Times New Roman" pitchFamily="18" charset="0"/>
                  <a:cs typeface="B Zar" pitchFamily="2" charset="-78"/>
                </a:rPr>
                <a:t>میزان گرسنگی در آفریقا </a:t>
              </a:r>
            </a:p>
            <a:p>
              <a:pPr algn="r" rtl="1"/>
              <a:r>
                <a:rPr lang="fa-IR" sz="2000" b="1" dirty="0" smtClean="0">
                  <a:solidFill>
                    <a:schemeClr val="bg1"/>
                  </a:solidFill>
                  <a:latin typeface="Times New Roman" pitchFamily="18" charset="0"/>
                  <a:cs typeface="B Zar" pitchFamily="2" charset="-78"/>
                </a:rPr>
                <a:t>سال 1990 : 181/7 میلیون نفر </a:t>
              </a:r>
            </a:p>
            <a:p>
              <a:pPr algn="r" rtl="1"/>
              <a:r>
                <a:rPr lang="fa-IR" sz="2000" b="1" dirty="0" smtClean="0">
                  <a:solidFill>
                    <a:schemeClr val="bg1"/>
                  </a:solidFill>
                  <a:latin typeface="Times New Roman" pitchFamily="18" charset="0"/>
                  <a:cs typeface="B Zar" pitchFamily="2" charset="-78"/>
                </a:rPr>
                <a:t>سال 2014: 232/5 میلیون نفر</a:t>
              </a:r>
              <a:endParaRPr lang="en-US" sz="2000" b="1" dirty="0">
                <a:solidFill>
                  <a:schemeClr val="bg1"/>
                </a:solidFill>
                <a:cs typeface="B Zar" pitchFamily="2" charset="-78"/>
              </a:endParaRPr>
            </a:p>
          </p:txBody>
        </p:sp>
      </p:grpSp>
      <p:grpSp>
        <p:nvGrpSpPr>
          <p:cNvPr id="3" name="Group 2"/>
          <p:cNvGrpSpPr/>
          <p:nvPr/>
        </p:nvGrpSpPr>
        <p:grpSpPr>
          <a:xfrm>
            <a:off x="0" y="838200"/>
            <a:ext cx="9144000" cy="5938452"/>
            <a:chOff x="-806823" y="71118"/>
            <a:chExt cx="10757645" cy="7155365"/>
          </a:xfrm>
        </p:grpSpPr>
        <p:pic>
          <p:nvPicPr>
            <p:cNvPr id="4" name="Picture 2"/>
            <p:cNvPicPr>
              <a:picLocks noChangeAspect="1" noChangeArrowheads="1"/>
            </p:cNvPicPr>
            <p:nvPr/>
          </p:nvPicPr>
          <p:blipFill>
            <a:blip r:embed="rId3" cstate="print"/>
            <a:srcRect/>
            <a:stretch>
              <a:fillRect/>
            </a:stretch>
          </p:blipFill>
          <p:spPr bwMode="auto">
            <a:xfrm>
              <a:off x="-806823" y="198117"/>
              <a:ext cx="10757645" cy="5181601"/>
            </a:xfrm>
            <a:prstGeom prst="rect">
              <a:avLst/>
            </a:prstGeom>
          </p:spPr>
        </p:pic>
        <p:pic>
          <p:nvPicPr>
            <p:cNvPr id="5" name="Picture 4"/>
            <p:cNvPicPr>
              <a:picLocks noChangeAspect="1" noChangeArrowheads="1"/>
            </p:cNvPicPr>
            <p:nvPr/>
          </p:nvPicPr>
          <p:blipFill>
            <a:blip r:embed="rId4" cstate="print"/>
            <a:srcRect/>
            <a:stretch>
              <a:fillRect/>
            </a:stretch>
          </p:blipFill>
          <p:spPr bwMode="auto">
            <a:xfrm>
              <a:off x="-806823" y="3308069"/>
              <a:ext cx="5302624" cy="3918414"/>
            </a:xfrm>
            <a:prstGeom prst="rect">
              <a:avLst/>
            </a:prstGeom>
            <a:noFill/>
            <a:ln w="9525">
              <a:noFill/>
              <a:miter lim="800000"/>
              <a:headEnd/>
              <a:tailEnd/>
            </a:ln>
            <a:effectLst/>
          </p:spPr>
        </p:pic>
        <p:pic>
          <p:nvPicPr>
            <p:cNvPr id="6" name="Picture 5"/>
            <p:cNvPicPr>
              <a:picLocks noChangeAspect="1" noChangeArrowheads="1"/>
            </p:cNvPicPr>
            <p:nvPr/>
          </p:nvPicPr>
          <p:blipFill>
            <a:blip r:embed="rId5" cstate="print"/>
            <a:srcRect/>
            <a:stretch>
              <a:fillRect/>
            </a:stretch>
          </p:blipFill>
          <p:spPr bwMode="auto">
            <a:xfrm>
              <a:off x="4482352" y="3308068"/>
              <a:ext cx="5378824" cy="3740988"/>
            </a:xfrm>
            <a:prstGeom prst="rect">
              <a:avLst/>
            </a:prstGeom>
            <a:noFill/>
            <a:ln w="9525">
              <a:noFill/>
              <a:miter lim="800000"/>
              <a:headEnd/>
              <a:tailEnd/>
            </a:ln>
            <a:effectLst/>
          </p:spPr>
        </p:pic>
        <p:sp>
          <p:nvSpPr>
            <p:cNvPr id="7" name="Rectangle 6"/>
            <p:cNvSpPr/>
            <p:nvPr/>
          </p:nvSpPr>
          <p:spPr>
            <a:xfrm>
              <a:off x="-806823" y="71118"/>
              <a:ext cx="10757645" cy="451406"/>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p>
              <a:pPr algn="ctr" rtl="1">
                <a:spcBef>
                  <a:spcPct val="0"/>
                </a:spcBef>
              </a:pPr>
              <a:r>
                <a:rPr lang="fa-IR" b="1" dirty="0" smtClean="0">
                  <a:solidFill>
                    <a:schemeClr val="bg1"/>
                  </a:solidFill>
                  <a:effectLst>
                    <a:outerShdw blurRad="38100" dist="38100" dir="2700000" algn="tl">
                      <a:srgbClr val="000000">
                        <a:alpha val="43137"/>
                      </a:srgbClr>
                    </a:outerShdw>
                  </a:effectLst>
                  <a:cs typeface="B Zar" pitchFamily="2" charset="-78"/>
                </a:rPr>
                <a:t>کاهش </a:t>
              </a:r>
              <a:r>
                <a:rPr lang="fa-IR" b="1" dirty="0" smtClean="0">
                  <a:ln w="18415" cmpd="sng">
                    <a:noFill/>
                    <a:prstDash val="solid"/>
                  </a:ln>
                  <a:solidFill>
                    <a:schemeClr val="bg1"/>
                  </a:solidFill>
                  <a:effectLst>
                    <a:outerShdw blurRad="38100" dist="38100" dir="2700000" algn="tl" rotWithShape="0">
                      <a:srgbClr val="000000">
                        <a:alpha val="43137"/>
                      </a:srgbClr>
                    </a:outerShdw>
                  </a:effectLst>
                  <a:cs typeface="B Zar" pitchFamily="2" charset="-78"/>
                </a:rPr>
                <a:t>کیفیت</a:t>
              </a:r>
              <a:r>
                <a:rPr lang="fa-IR" b="1" dirty="0" smtClean="0">
                  <a:solidFill>
                    <a:schemeClr val="bg1"/>
                  </a:solidFill>
                  <a:effectLst>
                    <a:outerShdw blurRad="38100" dist="38100" dir="2700000" algn="tl">
                      <a:srgbClr val="000000">
                        <a:alpha val="43137"/>
                      </a:srgbClr>
                    </a:outerShdw>
                  </a:effectLst>
                  <a:cs typeface="B Zar" pitchFamily="2" charset="-78"/>
                </a:rPr>
                <a:t> </a:t>
              </a:r>
              <a:r>
                <a:rPr lang="fa-IR" b="1" dirty="0" smtClean="0">
                  <a:ln w="18415" cmpd="sng">
                    <a:noFill/>
                    <a:prstDash val="solid"/>
                  </a:ln>
                  <a:solidFill>
                    <a:schemeClr val="bg1"/>
                  </a:solidFill>
                  <a:effectLst>
                    <a:outerShdw blurRad="38100" dist="38100" dir="2700000" algn="tl" rotWithShape="0">
                      <a:srgbClr val="000000">
                        <a:alpha val="43137"/>
                      </a:srgbClr>
                    </a:outerShdw>
                  </a:effectLst>
                  <a:cs typeface="B Zar" pitchFamily="2" charset="-78"/>
                </a:rPr>
                <a:t>غذایی و انباشت سموم در گیاهان</a:t>
              </a:r>
            </a:p>
          </p:txBody>
        </p:sp>
      </p:grpSp>
      <p:grpSp>
        <p:nvGrpSpPr>
          <p:cNvPr id="8" name="Group 29"/>
          <p:cNvGrpSpPr/>
          <p:nvPr/>
        </p:nvGrpSpPr>
        <p:grpSpPr>
          <a:xfrm>
            <a:off x="0" y="1219200"/>
            <a:ext cx="9144000" cy="5638800"/>
            <a:chOff x="0" y="762000"/>
            <a:chExt cx="9144000" cy="5334001"/>
          </a:xfrm>
        </p:grpSpPr>
        <p:pic>
          <p:nvPicPr>
            <p:cNvPr id="31" name="Picture 3" descr="C:\Users\s.karbasi\Desktop\ss.jpg"/>
            <p:cNvPicPr>
              <a:picLocks noChangeAspect="1" noChangeArrowheads="1"/>
            </p:cNvPicPr>
            <p:nvPr/>
          </p:nvPicPr>
          <p:blipFill>
            <a:blip r:embed="rId6" cstate="print"/>
            <a:srcRect/>
            <a:stretch>
              <a:fillRect/>
            </a:stretch>
          </p:blipFill>
          <p:spPr bwMode="auto">
            <a:xfrm>
              <a:off x="0" y="834081"/>
              <a:ext cx="9144000" cy="5261920"/>
            </a:xfrm>
            <a:prstGeom prst="rect">
              <a:avLst/>
            </a:prstGeom>
            <a:noFill/>
          </p:spPr>
        </p:pic>
        <p:sp>
          <p:nvSpPr>
            <p:cNvPr id="33" name="Rectangle 32"/>
            <p:cNvSpPr/>
            <p:nvPr/>
          </p:nvSpPr>
          <p:spPr>
            <a:xfrm>
              <a:off x="0" y="762000"/>
              <a:ext cx="9144000" cy="369333"/>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p>
              <a:pPr algn="ctr" rtl="1">
                <a:spcBef>
                  <a:spcPct val="0"/>
                </a:spcBef>
              </a:pPr>
              <a:r>
                <a:rPr lang="fa-IR" b="1" dirty="0" smtClean="0">
                  <a:solidFill>
                    <a:schemeClr val="bg1"/>
                  </a:solidFill>
                  <a:effectLst>
                    <a:outerShdw blurRad="38100" dist="38100" dir="2700000" algn="tl">
                      <a:srgbClr val="000000">
                        <a:alpha val="43137"/>
                      </a:srgbClr>
                    </a:outerShdw>
                  </a:effectLst>
                  <a:cs typeface="B Zar" pitchFamily="2" charset="-78"/>
                </a:rPr>
                <a:t>از نظر تاثیر بر سلامت انسان و جامعه</a:t>
              </a:r>
            </a:p>
          </p:txBody>
        </p:sp>
      </p:grpSp>
      <p:pic>
        <p:nvPicPr>
          <p:cNvPr id="35" name="Picture 2"/>
          <p:cNvPicPr>
            <a:picLocks noChangeAspect="1" noChangeArrowheads="1"/>
          </p:cNvPicPr>
          <p:nvPr/>
        </p:nvPicPr>
        <p:blipFill>
          <a:blip r:embed="rId7" cstate="print"/>
          <a:srcRect/>
          <a:stretch>
            <a:fillRect/>
          </a:stretch>
        </p:blipFill>
        <p:spPr bwMode="auto">
          <a:xfrm>
            <a:off x="0" y="3657600"/>
            <a:ext cx="9144000" cy="3200400"/>
          </a:xfrm>
          <a:prstGeom prst="rect">
            <a:avLst/>
          </a:prstGeom>
          <a:noFill/>
          <a:ln w="9525">
            <a:noFill/>
            <a:miter lim="800000"/>
            <a:headEnd/>
            <a:tailEnd/>
          </a:ln>
          <a:effectLst/>
        </p:spPr>
      </p:pic>
      <p:grpSp>
        <p:nvGrpSpPr>
          <p:cNvPr id="12" name="Group 19"/>
          <p:cNvGrpSpPr/>
          <p:nvPr/>
        </p:nvGrpSpPr>
        <p:grpSpPr>
          <a:xfrm>
            <a:off x="0" y="1600200"/>
            <a:ext cx="9144000" cy="5257800"/>
            <a:chOff x="-1429539" y="974695"/>
            <a:chExt cx="9484966" cy="2809367"/>
          </a:xfrm>
        </p:grpSpPr>
        <p:pic>
          <p:nvPicPr>
            <p:cNvPr id="21" name="Picture 2" descr="C:\Users\s.karbasi\Desktop\testbiotec.jpg"/>
            <p:cNvPicPr>
              <a:picLocks noChangeAspect="1" noChangeArrowheads="1"/>
            </p:cNvPicPr>
            <p:nvPr/>
          </p:nvPicPr>
          <p:blipFill>
            <a:blip r:embed="rId8" cstate="print"/>
            <a:srcRect/>
            <a:stretch>
              <a:fillRect/>
            </a:stretch>
          </p:blipFill>
          <p:spPr bwMode="auto">
            <a:xfrm>
              <a:off x="-1429539" y="1191337"/>
              <a:ext cx="9484966" cy="2592725"/>
            </a:xfrm>
            <a:prstGeom prst="rect">
              <a:avLst/>
            </a:prstGeom>
            <a:noFill/>
          </p:spPr>
        </p:pic>
        <p:sp>
          <p:nvSpPr>
            <p:cNvPr id="22" name="Rectangle 21"/>
            <p:cNvSpPr/>
            <p:nvPr/>
          </p:nvSpPr>
          <p:spPr>
            <a:xfrm>
              <a:off x="-1429539" y="974695"/>
              <a:ext cx="9484966" cy="189120"/>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p>
              <a:pPr algn="ctr" rtl="1">
                <a:spcBef>
                  <a:spcPct val="0"/>
                </a:spcBef>
              </a:pPr>
              <a:r>
                <a:rPr lang="fa-IR" b="1" dirty="0" smtClean="0">
                  <a:solidFill>
                    <a:schemeClr val="bg1"/>
                  </a:solidFill>
                  <a:effectLst>
                    <a:outerShdw blurRad="38100" dist="38100" dir="2700000" algn="tl">
                      <a:srgbClr val="000000">
                        <a:alpha val="43137"/>
                      </a:srgbClr>
                    </a:outerShdw>
                  </a:effectLst>
                  <a:cs typeface="B Zar" pitchFamily="2" charset="-78"/>
                </a:rPr>
                <a:t>ایجاد ابرعلف های هرز </a:t>
              </a:r>
              <a:endParaRPr lang="en-US" b="1" dirty="0" smtClean="0">
                <a:solidFill>
                  <a:schemeClr val="bg1"/>
                </a:solidFill>
                <a:effectLst>
                  <a:outerShdw blurRad="38100" dist="38100" dir="2700000" algn="tl">
                    <a:srgbClr val="000000">
                      <a:alpha val="43137"/>
                    </a:srgbClr>
                  </a:outerShdw>
                </a:effectLst>
                <a:cs typeface="B Zar" pitchFamily="2" charset="-78"/>
              </a:endParaRPr>
            </a:p>
          </p:txBody>
        </p:sp>
      </p:grpSp>
      <p:grpSp>
        <p:nvGrpSpPr>
          <p:cNvPr id="13" name="Group 22"/>
          <p:cNvGrpSpPr/>
          <p:nvPr/>
        </p:nvGrpSpPr>
        <p:grpSpPr>
          <a:xfrm>
            <a:off x="0" y="1940466"/>
            <a:ext cx="9144001" cy="4917533"/>
            <a:chOff x="-235010" y="2518711"/>
            <a:chExt cx="5640225" cy="4339292"/>
          </a:xfrm>
        </p:grpSpPr>
        <p:pic>
          <p:nvPicPr>
            <p:cNvPr id="24" name="Picture 2" descr="C:\Users\vahid\Desktop\bt_resistance_2014_0.jpg"/>
            <p:cNvPicPr>
              <a:picLocks noChangeAspect="1" noChangeArrowheads="1"/>
            </p:cNvPicPr>
            <p:nvPr/>
          </p:nvPicPr>
          <p:blipFill>
            <a:blip r:embed="rId9" cstate="print"/>
            <a:srcRect/>
            <a:stretch>
              <a:fillRect/>
            </a:stretch>
          </p:blipFill>
          <p:spPr bwMode="auto">
            <a:xfrm>
              <a:off x="-235010" y="2864874"/>
              <a:ext cx="5640225" cy="3993129"/>
            </a:xfrm>
            <a:prstGeom prst="rect">
              <a:avLst/>
            </a:prstGeom>
            <a:noFill/>
          </p:spPr>
        </p:pic>
        <p:sp>
          <p:nvSpPr>
            <p:cNvPr id="25" name="TextBox 24"/>
            <p:cNvSpPr txBox="1"/>
            <p:nvPr/>
          </p:nvSpPr>
          <p:spPr>
            <a:xfrm>
              <a:off x="-235010" y="2518711"/>
              <a:ext cx="5640225" cy="325903"/>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p>
              <a:pPr algn="ctr" rtl="1">
                <a:spcBef>
                  <a:spcPct val="0"/>
                </a:spcBef>
              </a:pPr>
              <a:r>
                <a:rPr lang="fa-IR" b="1" dirty="0" smtClean="0">
                  <a:solidFill>
                    <a:schemeClr val="bg1"/>
                  </a:solidFill>
                  <a:effectLst>
                    <a:outerShdw blurRad="38100" dist="38100" dir="2700000" algn="tl">
                      <a:srgbClr val="000000">
                        <a:alpha val="43137"/>
                      </a:srgbClr>
                    </a:outerShdw>
                  </a:effectLst>
                  <a:cs typeface="B Zar" pitchFamily="2" charset="-78"/>
                </a:rPr>
                <a:t>ایجاد ابر آفات</a:t>
              </a:r>
              <a:endParaRPr lang="en-US" b="1" dirty="0" smtClean="0">
                <a:solidFill>
                  <a:schemeClr val="bg1"/>
                </a:solidFill>
                <a:effectLst>
                  <a:outerShdw blurRad="38100" dist="38100" dir="2700000" algn="tl">
                    <a:srgbClr val="000000">
                      <a:alpha val="43137"/>
                    </a:srgbClr>
                  </a:outerShdw>
                </a:effectLst>
                <a:cs typeface="B Zar" pitchFamily="2" charset="-78"/>
              </a:endParaRPr>
            </a:p>
          </p:txBody>
        </p:sp>
      </p:grpSp>
      <p:grpSp>
        <p:nvGrpSpPr>
          <p:cNvPr id="14" name="Group 25"/>
          <p:cNvGrpSpPr/>
          <p:nvPr/>
        </p:nvGrpSpPr>
        <p:grpSpPr>
          <a:xfrm>
            <a:off x="0" y="2286000"/>
            <a:ext cx="9144000" cy="4572000"/>
            <a:chOff x="0" y="1655956"/>
            <a:chExt cx="9144001" cy="4973444"/>
          </a:xfrm>
        </p:grpSpPr>
        <p:pic>
          <p:nvPicPr>
            <p:cNvPr id="27" name="Picture 2"/>
            <p:cNvPicPr>
              <a:picLocks noChangeAspect="1" noChangeArrowheads="1"/>
            </p:cNvPicPr>
            <p:nvPr/>
          </p:nvPicPr>
          <p:blipFill>
            <a:blip r:embed="rId10" cstate="print"/>
            <a:srcRect/>
            <a:stretch>
              <a:fillRect/>
            </a:stretch>
          </p:blipFill>
          <p:spPr bwMode="auto">
            <a:xfrm>
              <a:off x="1" y="1676400"/>
              <a:ext cx="9144000" cy="4953000"/>
            </a:xfrm>
            <a:prstGeom prst="rect">
              <a:avLst/>
            </a:prstGeom>
          </p:spPr>
        </p:pic>
        <p:sp>
          <p:nvSpPr>
            <p:cNvPr id="28" name="Rectangle 27"/>
            <p:cNvSpPr/>
            <p:nvPr/>
          </p:nvSpPr>
          <p:spPr>
            <a:xfrm>
              <a:off x="0" y="1655956"/>
              <a:ext cx="9144000" cy="402780"/>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chor="ctr">
              <a:spAutoFit/>
            </a:bodyPr>
            <a:lstStyle/>
            <a:p>
              <a:pPr algn="ctr" rtl="1">
                <a:spcBef>
                  <a:spcPct val="0"/>
                </a:spcBef>
              </a:pPr>
              <a:r>
                <a:rPr lang="fa-IR" sz="2000" b="1" dirty="0" smtClean="0">
                  <a:solidFill>
                    <a:schemeClr val="bg1"/>
                  </a:solidFill>
                  <a:effectLst>
                    <a:outerShdw blurRad="38100" dist="38100" dir="2700000" algn="tl">
                      <a:srgbClr val="000000">
                        <a:alpha val="43137"/>
                      </a:srgbClr>
                    </a:outerShdw>
                  </a:effectLst>
                  <a:cs typeface="B Zar" pitchFamily="2" charset="-78"/>
                </a:rPr>
                <a:t>از نظر تاثیر بر اکوسیستم</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958</Words>
  <Application>Microsoft Office PowerPoint</Application>
  <PresentationFormat>On-screen Show (4:3)</PresentationFormat>
  <Paragraphs>86</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اهداف زیست فناوری</vt:lpstr>
      <vt:lpstr>87</vt:lpstr>
      <vt:lpstr>Slide 6</vt:lpstr>
      <vt:lpstr>Slide 7</vt:lpstr>
      <vt:lpstr>گیاهان دستکاری شده ژنتیکی در واقع گروهی از موجودات تغییر یافته ژنتیکی یاGMO  هستند که ماده ژنتیکی (DNA) آنها از مسیر های غیر طبیعی تغییر می یابند. </vt:lpstr>
      <vt:lpstr>Slide 9</vt:lpstr>
      <vt:lpstr>Slide 10</vt:lpstr>
      <vt:lpstr>Slide 11</vt:lpstr>
      <vt:lpstr>Slide 12</vt:lpstr>
      <vt:lpstr>Slide 13</vt:lpstr>
      <vt:lpstr>۶۴ کشور دنیا دارای قانون برچسب گذاری محصولات دستکاری شده ژنتیکی (GMO Labeling) </vt:lpstr>
      <vt:lpstr>Slide 15</vt:lpstr>
      <vt:lpstr>Slide 16</vt:lpstr>
      <vt:lpstr>الزامات محصولات دستکاری شده ژنتیکی در کشور</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s.karbasi</dc:creator>
  <cp:lastModifiedBy>d.hayatgheib</cp:lastModifiedBy>
  <cp:revision>22</cp:revision>
  <dcterms:created xsi:type="dcterms:W3CDTF">2015-12-08T11:50:44Z</dcterms:created>
  <dcterms:modified xsi:type="dcterms:W3CDTF">2015-12-13T09:18:28Z</dcterms:modified>
</cp:coreProperties>
</file>